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95" r:id="rId3"/>
    <p:sldId id="257" r:id="rId4"/>
    <p:sldId id="259" r:id="rId5"/>
    <p:sldId id="260" r:id="rId6"/>
    <p:sldId id="262" r:id="rId7"/>
    <p:sldId id="263" r:id="rId8"/>
    <p:sldId id="266" r:id="rId9"/>
    <p:sldId id="264" r:id="rId10"/>
    <p:sldId id="268" r:id="rId11"/>
    <p:sldId id="270" r:id="rId12"/>
    <p:sldId id="271" r:id="rId13"/>
    <p:sldId id="265" r:id="rId14"/>
    <p:sldId id="267" r:id="rId15"/>
    <p:sldId id="276" r:id="rId16"/>
    <p:sldId id="280" r:id="rId17"/>
    <p:sldId id="281" r:id="rId18"/>
    <p:sldId id="282" r:id="rId19"/>
    <p:sldId id="283" r:id="rId20"/>
    <p:sldId id="284" r:id="rId21"/>
    <p:sldId id="272" r:id="rId22"/>
    <p:sldId id="273" r:id="rId23"/>
    <p:sldId id="274" r:id="rId24"/>
    <p:sldId id="277" r:id="rId25"/>
    <p:sldId id="278" r:id="rId26"/>
    <p:sldId id="279" r:id="rId27"/>
    <p:sldId id="285" r:id="rId28"/>
    <p:sldId id="288" r:id="rId29"/>
    <p:sldId id="287" r:id="rId30"/>
    <p:sldId id="289" r:id="rId31"/>
    <p:sldId id="290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286" r:id="rId40"/>
    <p:sldId id="301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3" r:id="rId50"/>
    <p:sldId id="311" r:id="rId51"/>
    <p:sldId id="312" r:id="rId52"/>
    <p:sldId id="315" r:id="rId53"/>
    <p:sldId id="316" r:id="rId54"/>
    <p:sldId id="317" r:id="rId55"/>
    <p:sldId id="318" r:id="rId56"/>
    <p:sldId id="319" r:id="rId57"/>
    <p:sldId id="321" r:id="rId58"/>
    <p:sldId id="322" r:id="rId59"/>
    <p:sldId id="320" r:id="rId60"/>
    <p:sldId id="323" r:id="rId61"/>
    <p:sldId id="324" r:id="rId62"/>
    <p:sldId id="325" r:id="rId63"/>
    <p:sldId id="328" r:id="rId64"/>
    <p:sldId id="329" r:id="rId65"/>
    <p:sldId id="300" r:id="rId66"/>
    <p:sldId id="330" r:id="rId67"/>
    <p:sldId id="331" r:id="rId68"/>
    <p:sldId id="332" r:id="rId69"/>
    <p:sldId id="333" r:id="rId70"/>
    <p:sldId id="335" r:id="rId71"/>
    <p:sldId id="336" r:id="rId72"/>
    <p:sldId id="337" r:id="rId73"/>
    <p:sldId id="338" r:id="rId74"/>
    <p:sldId id="339" r:id="rId75"/>
    <p:sldId id="342" r:id="rId76"/>
    <p:sldId id="340" r:id="rId77"/>
    <p:sldId id="291" r:id="rId78"/>
    <p:sldId id="344" r:id="rId79"/>
    <p:sldId id="34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4F8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97" d="100"/>
          <a:sy n="97" d="100"/>
        </p:scale>
        <p:origin x="79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29467-8579-4FA0-8669-C9CFBABA9C3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7D573-0EE4-4C3A-88EF-224C1F95AF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7D573-0EE4-4C3A-88EF-224C1F95AF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9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94398-97E2-52C6-9F0B-800C13A77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EED938-CD58-C48A-E901-57759BF04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BED22D-C697-CBF2-589D-7962819A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E58C-7D0A-4DCB-B57B-A443E264A768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6E4E91-A0D5-217F-12D8-8803FA26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740558-9399-C016-4204-73C0539F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02DC5-3885-4A91-BA52-8CD77359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0A5593-856D-8632-22AF-6ABD269E4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44EFDC-45DB-974C-F440-888A7BF3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B9D2-FAD5-4B84-8204-D913C64D43B0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2400D6-7ADC-8551-0B84-A8BA589C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C06E74-BFF4-021F-F64D-2401AEA3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5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53D80F-1716-46BC-EF06-4C513234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AFD786-4D59-CC81-78B2-FA481442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AD2FFF-374F-335D-E82E-598C4C20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21C3-F5C8-40D1-B84E-588D1A29565B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6EBBF5-30B6-0E2A-985F-70361B08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E6C06-A6E4-A0B5-8117-01FA707D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5D67-D9D5-36E7-63D5-7BB57D74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9729D-2418-F2E0-5FA7-89EF11D9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45FD4-F2F2-A9A6-C734-AD47ADB7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A27A5-40BD-415A-BF23-4B69539A0572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E97038-EE39-4AAA-92FE-20E3F33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31B090-ADC6-2612-1660-F3CD6094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95055-298D-4D7F-E9E8-262F699B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CF964-D810-1714-25A2-C81DA382C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898F54-375C-AA29-32BA-0620F26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BDFC-7B55-406A-B5D7-AC65E7DE3A6E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058036-D3BE-2FB1-806C-68CE566E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7ECD48-2DE3-A34F-975B-EB8B1A5A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88DCE-7282-FBFB-B444-A5C4707D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EC483-F543-6557-9C80-5C95591F0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6D0137-77A0-82EB-D031-178EE6BB6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1A195B-4A57-BD5E-4A6F-217DB31B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955DF-5092-435A-8356-53F36D338F9B}" type="datetime1">
              <a:rPr lang="en-US" smtClean="0"/>
              <a:t>12/26/2025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FD7210-6D57-FD5C-54A8-181EA60D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B8C8AC-D518-2451-8CCD-4EC638D3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43773-C553-9C1C-1503-473A00C3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21B76D-619F-F345-6EC1-A4B6E927E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D67093-0ACC-E07F-9FF7-A28E85B94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C397D8-7EC5-FD6F-B784-8379CE343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A7895A-B285-A641-0D0E-C96913AA4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745A42-EABA-5F50-7972-07CC8C76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FD32-A186-445C-BBAD-F11C8740C465}" type="datetime1">
              <a:rPr lang="en-US" smtClean="0"/>
              <a:t>12/26/2025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285213-08EF-1BA7-4C81-23860FDA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B466E2D-448B-2E34-907C-A0E6E72B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9425-A5CA-51C6-0E24-A416FA07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288CCD-AD87-9068-971C-C75A115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75D-20B9-4B8B-8A0F-815FE4C30389}" type="datetime1">
              <a:rPr lang="en-US" smtClean="0"/>
              <a:t>12/26/2025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1B7D4F-1F98-F500-4823-4E3D1508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3886CE-9B0B-B1DC-32E8-FA1B822B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0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8C47CED-790B-84D4-2FEA-F8B103CF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E1A-19C8-417E-A525-6AABF6C474FE}" type="datetime1">
              <a:rPr lang="en-US" smtClean="0"/>
              <a:t>12/26/2025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8B6E0E-A473-0745-EC36-0634AE67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C9E85F-4324-75D1-CDF3-04D534D0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1AAB6-4814-4495-1499-B90EEA10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4C59E-6762-5981-BD5F-F2011157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3D3FF2-E62F-91D7-6124-AFF4C8792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EACE81-6631-83FB-7071-C78DD6C8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BCFDB-D55B-43A4-96B1-1819A1BFD488}" type="datetime1">
              <a:rPr lang="en-US" smtClean="0"/>
              <a:t>12/26/2025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F9EDA0-18AA-DD19-98C4-BDE83DCD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BF3CAB-B5C3-4EFF-07CF-6AA87718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8A623-FEFE-8E49-AB9F-147D7272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AC5AAE-980C-2B56-E920-AA882ACEB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89EEAF-39EF-5488-CA9C-532E2E68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24F6A6-66EC-7BD4-C16E-FE3E1575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FAD9-7B10-4DDA-B862-4403C3EF85BA}" type="datetime1">
              <a:rPr lang="en-US" smtClean="0"/>
              <a:t>12/26/2025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A4676F-799D-CCE6-E9CE-D312BC38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1858E4-ECDD-5926-BF61-A8709282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750728F-27C0-5C6E-5379-20354DCC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E8A31E-F870-2697-FDFA-74D6E6B04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C20903-868C-F68B-55E6-16DF738E5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1B9A6-A462-4F44-8586-F7218A54EFA3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4AA42-10BD-E61D-041E-EDDEB124D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B29B17-0098-6FD0-1091-D537D6472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uzayuri/LABIC_curso_introducao_a_manejo_visualizacao_e_analise_de_dados_com_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zayuri/LABIC_curso_introducao_a_manejo_visualizacao_e_analise_de_dados_com_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bin/windows/base/" TargetMode="External"/><Relationship Id="rId4" Type="http://schemas.openxmlformats.org/officeDocument/2006/relationships/hyperlink" Target="https://posit.co/download/rstudio-desktop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zayuri/LABIC_curso_introducao_a_manejo_visualizacao_e_analise_de_dados_com_R.git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2305B-4E99-C734-6B9E-C22991EF5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6E4F8A"/>
                </a:solidFill>
              </a:rPr>
              <a:t>Configurando o ambiente R e GitHub</a:t>
            </a:r>
            <a:endParaRPr lang="en-US" b="1" dirty="0">
              <a:solidFill>
                <a:srgbClr val="6E4F8A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896DB1-EDD5-85FD-99BD-98C19D566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Curso:</a:t>
            </a:r>
            <a:br>
              <a:rPr lang="pt-BR" dirty="0"/>
            </a:br>
            <a:r>
              <a:rPr lang="pt-BR" b="1" dirty="0"/>
              <a:t>Introdução à manejo, visualização e análise de dados com R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DEB418-9C1C-A5C0-F0E5-47CD45E5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0C7E2-55FD-CEE4-58E8-89EB7F4A9B4B}"/>
              </a:ext>
            </a:extLst>
          </p:cNvPr>
          <p:cNvSpPr txBox="1"/>
          <p:nvPr/>
        </p:nvSpPr>
        <p:spPr>
          <a:xfrm>
            <a:off x="3805083" y="5892581"/>
            <a:ext cx="458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Yuri Souza</a:t>
            </a:r>
          </a:p>
          <a:p>
            <a:pPr algn="ctr"/>
            <a:r>
              <a:rPr lang="en-US" dirty="0"/>
              <a:t>Janeiro 2026</a:t>
            </a:r>
          </a:p>
        </p:txBody>
      </p:sp>
    </p:spTree>
    <p:extLst>
      <p:ext uri="{BB962C8B-B14F-4D97-AF65-F5344CB8AC3E}">
        <p14:creationId xmlns:p14="http://schemas.microsoft.com/office/powerpoint/2010/main" val="354432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3EB7B-405D-A970-7B45-DC563038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4403891-BC08-1FAA-09FD-59A06387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B5064C-2B74-6067-ED81-DFA9E37E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7A9DB9A-91DE-34CE-B45A-5DB36068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10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47177F-CD09-5C01-724D-878D26059B77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74F9231-F08F-0D25-93AF-93D495C7AF49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4A118E0-0E24-4ECD-0AF0-174713F2E7C2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730EA9-9F98-3240-FE15-1C8641DCFB4A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91C1E44-B866-D965-127D-A065628D7679}"/>
              </a:ext>
            </a:extLst>
          </p:cNvPr>
          <p:cNvSpPr/>
          <p:nvPr/>
        </p:nvSpPr>
        <p:spPr>
          <a:xfrm>
            <a:off x="6511847" y="4279400"/>
            <a:ext cx="3620557" cy="2569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8DC7726-CF61-9D02-F1E6-34B9283DFC64}"/>
              </a:ext>
            </a:extLst>
          </p:cNvPr>
          <p:cNvSpPr/>
          <p:nvPr/>
        </p:nvSpPr>
        <p:spPr>
          <a:xfrm>
            <a:off x="2898700" y="1204515"/>
            <a:ext cx="165513" cy="1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C8FD0C7-3C15-72EB-3514-254CF0D2B922}"/>
              </a:ext>
            </a:extLst>
          </p:cNvPr>
          <p:cNvSpPr txBox="1"/>
          <p:nvPr/>
        </p:nvSpPr>
        <p:spPr>
          <a:xfrm>
            <a:off x="2597858" y="1785942"/>
            <a:ext cx="3431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Ícone que você clica para </a:t>
            </a:r>
            <a:r>
              <a:rPr lang="pt-BR" sz="1400" b="1" dirty="0"/>
              <a:t>salvar</a:t>
            </a:r>
            <a:r>
              <a:rPr lang="pt-BR" sz="1400" dirty="0"/>
              <a:t> o script.</a:t>
            </a:r>
            <a:br>
              <a:rPr lang="pt-BR" sz="1400" dirty="0"/>
            </a:br>
            <a:r>
              <a:rPr lang="pt-BR" sz="1400" dirty="0"/>
              <a:t>Se o script não está salvo em lugar algum, então uma janela vai abrir pedindo para você escolher onde salvar</a:t>
            </a:r>
            <a:endParaRPr lang="en-US" sz="1400" dirty="0"/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7B868431-93DA-92FA-2C86-26B38B89FB46}"/>
              </a:ext>
            </a:extLst>
          </p:cNvPr>
          <p:cNvSpPr txBox="1"/>
          <p:nvPr/>
        </p:nvSpPr>
        <p:spPr>
          <a:xfrm>
            <a:off x="10164492" y="4505265"/>
            <a:ext cx="1908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Ambiente que permite navegar pelo computador, acessar pastas, visualizar gráficos e procurar por pacotes/funções</a:t>
            </a:r>
            <a:endParaRPr lang="en-US" sz="1400" dirty="0"/>
          </a:p>
        </p:txBody>
      </p:sp>
      <p:sp>
        <p:nvSpPr>
          <p:cNvPr id="24" name="CaixaDeTexto 11">
            <a:extLst>
              <a:ext uri="{FF2B5EF4-FFF2-40B4-BE49-F238E27FC236}">
                <a16:creationId xmlns:a16="http://schemas.microsoft.com/office/drawing/2014/main" id="{39D44A66-02C2-DD62-E29E-AC39A6BF1C76}"/>
              </a:ext>
            </a:extLst>
          </p:cNvPr>
          <p:cNvSpPr txBox="1"/>
          <p:nvPr/>
        </p:nvSpPr>
        <p:spPr>
          <a:xfrm>
            <a:off x="10132405" y="1531179"/>
            <a:ext cx="1908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/>
              <a:t>Environment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arquivos carregados e criados ficarão amostra para acesso</a:t>
            </a:r>
            <a:endParaRPr lang="en-US" sz="1400" dirty="0"/>
          </a:p>
        </p:txBody>
      </p:sp>
      <p:sp>
        <p:nvSpPr>
          <p:cNvPr id="25" name="CaixaDeTexto 9">
            <a:extLst>
              <a:ext uri="{FF2B5EF4-FFF2-40B4-BE49-F238E27FC236}">
                <a16:creationId xmlns:a16="http://schemas.microsoft.com/office/drawing/2014/main" id="{BC6E744F-68E0-A382-B93A-6432232EAEC0}"/>
              </a:ext>
            </a:extLst>
          </p:cNvPr>
          <p:cNvSpPr txBox="1"/>
          <p:nvPr/>
        </p:nvSpPr>
        <p:spPr>
          <a:xfrm>
            <a:off x="151148" y="4997625"/>
            <a:ext cx="2091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Console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resultados do script rodado será impresso/mostrado</a:t>
            </a:r>
            <a:endParaRPr lang="en-US" sz="1400" dirty="0"/>
          </a:p>
        </p:txBody>
      </p:sp>
      <p:sp>
        <p:nvSpPr>
          <p:cNvPr id="26" name="CaixaDeTexto 5">
            <a:extLst>
              <a:ext uri="{FF2B5EF4-FFF2-40B4-BE49-F238E27FC236}">
                <a16:creationId xmlns:a16="http://schemas.microsoft.com/office/drawing/2014/main" id="{A1DFC769-6D5C-AD0B-E6B6-81302F707D7A}"/>
              </a:ext>
            </a:extLst>
          </p:cNvPr>
          <p:cNvSpPr txBox="1"/>
          <p:nvPr/>
        </p:nvSpPr>
        <p:spPr>
          <a:xfrm>
            <a:off x="252555" y="1903816"/>
            <a:ext cx="173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onde vamos escrever o script</a:t>
            </a:r>
            <a:endParaRPr lang="en-US" sz="1400" dirty="0"/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B2B0FBFB-9CFF-A298-60C8-4F10D092E252}"/>
              </a:ext>
            </a:extLst>
          </p:cNvPr>
          <p:cNvSpPr txBox="1"/>
          <p:nvPr/>
        </p:nvSpPr>
        <p:spPr>
          <a:xfrm>
            <a:off x="151148" y="1212664"/>
            <a:ext cx="173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Abrir um novo script</a:t>
            </a:r>
            <a:endParaRPr lang="en-US" sz="1400" dirty="0"/>
          </a:p>
        </p:txBody>
      </p:sp>
      <p:sp>
        <p:nvSpPr>
          <p:cNvPr id="28" name="Elipse 8">
            <a:extLst>
              <a:ext uri="{FF2B5EF4-FFF2-40B4-BE49-F238E27FC236}">
                <a16:creationId xmlns:a16="http://schemas.microsoft.com/office/drawing/2014/main" id="{CF5A0B3C-516F-1C71-83DD-D9CAA88DC006}"/>
              </a:ext>
            </a:extLst>
          </p:cNvPr>
          <p:cNvSpPr/>
          <p:nvPr/>
        </p:nvSpPr>
        <p:spPr>
          <a:xfrm>
            <a:off x="1748889" y="96781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Elipse 8">
            <a:extLst>
              <a:ext uri="{FF2B5EF4-FFF2-40B4-BE49-F238E27FC236}">
                <a16:creationId xmlns:a16="http://schemas.microsoft.com/office/drawing/2014/main" id="{91F7715D-642C-3D73-1C4C-52CC47CEA251}"/>
              </a:ext>
            </a:extLst>
          </p:cNvPr>
          <p:cNvSpPr/>
          <p:nvPr/>
        </p:nvSpPr>
        <p:spPr>
          <a:xfrm>
            <a:off x="1757469" y="167565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Elipse 8">
            <a:extLst>
              <a:ext uri="{FF2B5EF4-FFF2-40B4-BE49-F238E27FC236}">
                <a16:creationId xmlns:a16="http://schemas.microsoft.com/office/drawing/2014/main" id="{171A7866-94CD-52B8-A47C-B85D0D835275}"/>
              </a:ext>
            </a:extLst>
          </p:cNvPr>
          <p:cNvSpPr/>
          <p:nvPr/>
        </p:nvSpPr>
        <p:spPr>
          <a:xfrm>
            <a:off x="1759880" y="452933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Elipse 8">
            <a:extLst>
              <a:ext uri="{FF2B5EF4-FFF2-40B4-BE49-F238E27FC236}">
                <a16:creationId xmlns:a16="http://schemas.microsoft.com/office/drawing/2014/main" id="{63B5F468-74EA-84E6-41D5-6143D0907196}"/>
              </a:ext>
            </a:extLst>
          </p:cNvPr>
          <p:cNvSpPr/>
          <p:nvPr/>
        </p:nvSpPr>
        <p:spPr>
          <a:xfrm>
            <a:off x="10182820" y="135820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Elipse 8">
            <a:extLst>
              <a:ext uri="{FF2B5EF4-FFF2-40B4-BE49-F238E27FC236}">
                <a16:creationId xmlns:a16="http://schemas.microsoft.com/office/drawing/2014/main" id="{C49E1164-3022-2797-61DE-B6D7313F29AC}"/>
              </a:ext>
            </a:extLst>
          </p:cNvPr>
          <p:cNvSpPr/>
          <p:nvPr/>
        </p:nvSpPr>
        <p:spPr>
          <a:xfrm>
            <a:off x="10182819" y="4204074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3" name="Elipse 8">
            <a:extLst>
              <a:ext uri="{FF2B5EF4-FFF2-40B4-BE49-F238E27FC236}">
                <a16:creationId xmlns:a16="http://schemas.microsoft.com/office/drawing/2014/main" id="{E8FE4162-C84C-84C3-0425-E834AE2CEC3E}"/>
              </a:ext>
            </a:extLst>
          </p:cNvPr>
          <p:cNvSpPr/>
          <p:nvPr/>
        </p:nvSpPr>
        <p:spPr>
          <a:xfrm>
            <a:off x="3214471" y="114146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0533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3E01-B15E-7AC1-CB08-27D6F09A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DD3810A-A4FD-7C1B-A553-2473098D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1" y="787911"/>
            <a:ext cx="8017604" cy="60521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3A8C29-79AA-704F-1B07-B96BCC37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7EFB0AE-C1AC-08A9-6D57-8196CFB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11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DC069C4-0D9A-B948-E481-B7CCE906865E}"/>
              </a:ext>
            </a:extLst>
          </p:cNvPr>
          <p:cNvSpPr/>
          <p:nvPr/>
        </p:nvSpPr>
        <p:spPr>
          <a:xfrm>
            <a:off x="2118661" y="101490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0FFB47-0577-9B82-05E2-D4F818BFA4E0}"/>
              </a:ext>
            </a:extLst>
          </p:cNvPr>
          <p:cNvSpPr txBox="1"/>
          <p:nvPr/>
        </p:nvSpPr>
        <p:spPr>
          <a:xfrm>
            <a:off x="599768" y="3631988"/>
            <a:ext cx="138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Outra forma de salvar</a:t>
            </a:r>
            <a:endParaRPr lang="en-US" sz="1400" b="1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E47BD55-CA43-1F66-6714-9F4295561CAD}"/>
              </a:ext>
            </a:extLst>
          </p:cNvPr>
          <p:cNvSpPr/>
          <p:nvPr/>
        </p:nvSpPr>
        <p:spPr>
          <a:xfrm>
            <a:off x="2142928" y="3779400"/>
            <a:ext cx="2098332" cy="228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4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23A9C-1EF9-E834-AAC5-6142F533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9AD06AA-ECFB-B88A-508B-BB2BD2F7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77" y="787911"/>
            <a:ext cx="8026593" cy="60521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66C5E9-301B-FB01-F29A-CFCD1079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547723B-6F38-C664-C2BD-0922DAF2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12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265709D-8B6A-7737-3630-2B40897F6325}"/>
              </a:ext>
            </a:extLst>
          </p:cNvPr>
          <p:cNvSpPr/>
          <p:nvPr/>
        </p:nvSpPr>
        <p:spPr>
          <a:xfrm>
            <a:off x="2118661" y="1270278"/>
            <a:ext cx="2135169" cy="169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9540AD-BA25-13E3-2F08-B7C07659BF49}"/>
              </a:ext>
            </a:extLst>
          </p:cNvPr>
          <p:cNvSpPr txBox="1"/>
          <p:nvPr/>
        </p:nvSpPr>
        <p:spPr>
          <a:xfrm>
            <a:off x="204348" y="1162995"/>
            <a:ext cx="1712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Outros tipos de documentos, scripts, materiais, que o R Studio pode produzir</a:t>
            </a:r>
            <a:endParaRPr lang="en-US" sz="1400" b="1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D9286C1-A59C-5CF5-61CD-B508D8F9BF32}"/>
              </a:ext>
            </a:extLst>
          </p:cNvPr>
          <p:cNvSpPr/>
          <p:nvPr/>
        </p:nvSpPr>
        <p:spPr>
          <a:xfrm>
            <a:off x="4253830" y="1162995"/>
            <a:ext cx="1621676" cy="5325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7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9392C-6F5A-BD4C-3FE8-D01A3EFA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5EE5D6A-2EA0-7565-4F71-D48BFF3B6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787911"/>
            <a:ext cx="8051430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E37E3-1019-2448-0ADC-510F7626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Configurando</a:t>
            </a:r>
            <a:r>
              <a:rPr lang="en-US" b="1" dirty="0">
                <a:solidFill>
                  <a:srgbClr val="6E4F8A"/>
                </a:solidFill>
              </a:rPr>
              <a:t> 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317E9E2-F115-67C9-8599-4C17C0A7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13</a:t>
            </a:fld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E79DE9-5DC4-AC68-13F8-6ED6D38CA0C7}"/>
              </a:ext>
            </a:extLst>
          </p:cNvPr>
          <p:cNvSpPr/>
          <p:nvPr/>
        </p:nvSpPr>
        <p:spPr>
          <a:xfrm>
            <a:off x="4584866" y="1005175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323CEC9-EA37-48E8-F8FC-78E2A9A1AB2E}"/>
              </a:ext>
            </a:extLst>
          </p:cNvPr>
          <p:cNvSpPr/>
          <p:nvPr/>
        </p:nvSpPr>
        <p:spPr>
          <a:xfrm>
            <a:off x="4584866" y="4095327"/>
            <a:ext cx="1884028" cy="23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2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8C8FF-D53F-FD8E-5A24-07E1F1C5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5492D-3B5C-B659-0BF9-DF6C6FC9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Configurando</a:t>
            </a:r>
            <a:r>
              <a:rPr lang="en-US" b="1" dirty="0">
                <a:solidFill>
                  <a:srgbClr val="6E4F8A"/>
                </a:solidFill>
              </a:rPr>
              <a:t> 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D79EF09-8944-BD92-5481-F670E16C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14</a:t>
            </a:fld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82FD05F-F7AE-E642-D0B5-26BA1EA247D7}"/>
              </a:ext>
            </a:extLst>
          </p:cNvPr>
          <p:cNvGrpSpPr/>
          <p:nvPr/>
        </p:nvGrpSpPr>
        <p:grpSpPr>
          <a:xfrm>
            <a:off x="2694038" y="1529572"/>
            <a:ext cx="7137031" cy="5191903"/>
            <a:chOff x="2123769" y="783067"/>
            <a:chExt cx="8051430" cy="6060655"/>
          </a:xfrm>
        </p:grpSpPr>
        <p:pic>
          <p:nvPicPr>
            <p:cNvPr id="8" name="Imagem 7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482BA17D-ABE2-E6A1-ABD5-008F169B9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69" y="783067"/>
              <a:ext cx="8051430" cy="60606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D06F61A-18E5-9BAE-2786-E167CC95A66D}"/>
                </a:ext>
              </a:extLst>
            </p:cNvPr>
            <p:cNvSpPr/>
            <p:nvPr/>
          </p:nvSpPr>
          <p:spPr>
            <a:xfrm>
              <a:off x="3962295" y="2694544"/>
              <a:ext cx="901535" cy="2723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93E340-AF00-4B0B-E7F0-FC7B3B67929A}"/>
              </a:ext>
            </a:extLst>
          </p:cNvPr>
          <p:cNvSpPr txBox="1"/>
          <p:nvPr/>
        </p:nvSpPr>
        <p:spPr>
          <a:xfrm>
            <a:off x="396977" y="938267"/>
            <a:ext cx="11398045" cy="2923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3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Ferramentas (Tools) -&gt; Opções Globais (Global Options) -&gt; Aparência (</a:t>
            </a:r>
            <a:r>
              <a:rPr lang="pt-BR" sz="13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Appearance</a:t>
            </a:r>
            <a:r>
              <a:rPr lang="pt-BR" sz="13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-&gt; Tema do editor (Editor </a:t>
            </a:r>
            <a:r>
              <a:rPr lang="pt-BR" sz="13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Theme</a:t>
            </a:r>
            <a:r>
              <a:rPr lang="pt-BR" sz="13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300" b="1" dirty="0"/>
          </a:p>
        </p:txBody>
      </p:sp>
      <p:sp>
        <p:nvSpPr>
          <p:cNvPr id="4" name="Retângulo 22">
            <a:extLst>
              <a:ext uri="{FF2B5EF4-FFF2-40B4-BE49-F238E27FC236}">
                <a16:creationId xmlns:a16="http://schemas.microsoft.com/office/drawing/2014/main" id="{7330E5B6-F407-742C-8832-A18642FA6B9A}"/>
              </a:ext>
            </a:extLst>
          </p:cNvPr>
          <p:cNvSpPr/>
          <p:nvPr/>
        </p:nvSpPr>
        <p:spPr>
          <a:xfrm>
            <a:off x="5123696" y="4188542"/>
            <a:ext cx="1060793" cy="1376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22">
            <a:extLst>
              <a:ext uri="{FF2B5EF4-FFF2-40B4-BE49-F238E27FC236}">
                <a16:creationId xmlns:a16="http://schemas.microsoft.com/office/drawing/2014/main" id="{6E800ECC-BF04-E31D-B8F6-E559A63815EC}"/>
              </a:ext>
            </a:extLst>
          </p:cNvPr>
          <p:cNvSpPr/>
          <p:nvPr/>
        </p:nvSpPr>
        <p:spPr>
          <a:xfrm>
            <a:off x="6666271" y="5997677"/>
            <a:ext cx="491613" cy="16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22">
            <a:extLst>
              <a:ext uri="{FF2B5EF4-FFF2-40B4-BE49-F238E27FC236}">
                <a16:creationId xmlns:a16="http://schemas.microsoft.com/office/drawing/2014/main" id="{3B0534D4-9AB7-ED2E-D382-EE46FE43A5EE}"/>
              </a:ext>
            </a:extLst>
          </p:cNvPr>
          <p:cNvSpPr/>
          <p:nvPr/>
        </p:nvSpPr>
        <p:spPr>
          <a:xfrm>
            <a:off x="7698064" y="5997676"/>
            <a:ext cx="491613" cy="16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5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0A0E-14F6-F93A-3FA1-579D9DDE1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CEDCC-2615-C840-6A21-EC78B93F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A733B97D-B984-3020-EFFF-5A1CB437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15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0ECD72-119E-9DAC-F0D2-F123318C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937" y="3429000"/>
            <a:ext cx="5207411" cy="365125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hlinkClick r:id="rId2"/>
              </a:rPr>
              <a:t>https://git-scm.com/install/windows</a:t>
            </a:r>
            <a:endParaRPr lang="en-US" sz="25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C321A6-C014-C000-9FB6-EE768EE3B44A}"/>
              </a:ext>
            </a:extLst>
          </p:cNvPr>
          <p:cNvGrpSpPr/>
          <p:nvPr/>
        </p:nvGrpSpPr>
        <p:grpSpPr>
          <a:xfrm>
            <a:off x="760770" y="854570"/>
            <a:ext cx="5990303" cy="5667509"/>
            <a:chOff x="1026241" y="842061"/>
            <a:chExt cx="5990303" cy="5667509"/>
          </a:xfrm>
        </p:grpSpPr>
        <p:pic>
          <p:nvPicPr>
            <p:cNvPr id="6" name="Imagem 5" descr="Interface gráfica do usuário, Texto&#10;&#10;O conteúdo gerado por IA pode estar incorreto.">
              <a:extLst>
                <a:ext uri="{FF2B5EF4-FFF2-40B4-BE49-F238E27FC236}">
                  <a16:creationId xmlns:a16="http://schemas.microsoft.com/office/drawing/2014/main" id="{8D45A747-67A2-DE16-E405-C32A1922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41" y="842061"/>
              <a:ext cx="5990303" cy="5667509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26798CC-3596-F6CB-3198-B91CF4277198}"/>
                </a:ext>
              </a:extLst>
            </p:cNvPr>
            <p:cNvSpPr/>
            <p:nvPr/>
          </p:nvSpPr>
          <p:spPr>
            <a:xfrm>
              <a:off x="2684101" y="3009177"/>
              <a:ext cx="1337292" cy="1469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Arrow: Down 6">
            <a:extLst>
              <a:ext uri="{FF2B5EF4-FFF2-40B4-BE49-F238E27FC236}">
                <a16:creationId xmlns:a16="http://schemas.microsoft.com/office/drawing/2014/main" id="{55B18A7E-FF85-5020-C0C6-92F2D83D6B35}"/>
              </a:ext>
            </a:extLst>
          </p:cNvPr>
          <p:cNvSpPr/>
          <p:nvPr/>
        </p:nvSpPr>
        <p:spPr>
          <a:xfrm>
            <a:off x="9278577" y="2627890"/>
            <a:ext cx="344129" cy="54077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6E4F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A7FB-5EDC-368A-720A-4686552D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39CFD-8285-B70A-6568-86241E42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0D14A75-BE90-945F-3BC0-D6BACD4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6BE93D0-2074-FB6D-8097-6909D2D9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73EE60C-7370-7153-976B-A0D26C43C585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1F85FE1-21CE-01D7-CF93-C7E38D492FDB}"/>
              </a:ext>
            </a:extLst>
          </p:cNvPr>
          <p:cNvSpPr/>
          <p:nvPr/>
        </p:nvSpPr>
        <p:spPr>
          <a:xfrm>
            <a:off x="4857135" y="80083"/>
            <a:ext cx="1533833" cy="709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Após abrir </a:t>
            </a:r>
            <a:r>
              <a:rPr lang="pt-BR" sz="1400" b="1" dirty="0">
                <a:solidFill>
                  <a:schemeClr val="tx1"/>
                </a:solidFill>
              </a:rPr>
              <a:t>Tools</a:t>
            </a:r>
            <a:r>
              <a:rPr lang="pt-BR" sz="1400" dirty="0">
                <a:solidFill>
                  <a:schemeClr val="tx1"/>
                </a:solidFill>
              </a:rPr>
              <a:t>, selecione </a:t>
            </a:r>
          </a:p>
          <a:p>
            <a:pPr algn="ctr"/>
            <a:r>
              <a:rPr lang="pt-BR" sz="1400" b="1" dirty="0">
                <a:solidFill>
                  <a:srgbClr val="FF0000"/>
                </a:solidFill>
              </a:rPr>
              <a:t>Global Options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Elipse 8">
            <a:extLst>
              <a:ext uri="{FF2B5EF4-FFF2-40B4-BE49-F238E27FC236}">
                <a16:creationId xmlns:a16="http://schemas.microsoft.com/office/drawing/2014/main" id="{A5FD20A4-F59B-0A99-E596-C22E1A9D6DCA}"/>
              </a:ext>
            </a:extLst>
          </p:cNvPr>
          <p:cNvSpPr/>
          <p:nvPr/>
        </p:nvSpPr>
        <p:spPr>
          <a:xfrm>
            <a:off x="4532670" y="54563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770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FD09-A46B-21D7-BAD7-8E664E44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19607-7B86-08D9-C2CA-B6CD91B9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6BFAFCEF-DB26-67CC-B086-81B2D5A7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17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46CF0E8-BCB4-9AA5-B5E0-22A787D3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B1706DE-0179-056D-DC26-8DF0E8A8A5B7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D68BC6-C195-ADB7-EDD9-C0BAD2EB6588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5FF68F4-9959-4747-139B-9C5FF661212B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" name="Retângulo 2">
            <a:extLst>
              <a:ext uri="{FF2B5EF4-FFF2-40B4-BE49-F238E27FC236}">
                <a16:creationId xmlns:a16="http://schemas.microsoft.com/office/drawing/2014/main" id="{6CB917AA-C82A-CF0B-84F8-E132CF61E5E2}"/>
              </a:ext>
            </a:extLst>
          </p:cNvPr>
          <p:cNvSpPr/>
          <p:nvPr/>
        </p:nvSpPr>
        <p:spPr>
          <a:xfrm>
            <a:off x="4857135" y="80083"/>
            <a:ext cx="1533833" cy="709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Após abrir </a:t>
            </a:r>
            <a:r>
              <a:rPr lang="pt-BR" sz="1400" b="1" dirty="0">
                <a:solidFill>
                  <a:schemeClr val="tx1"/>
                </a:solidFill>
              </a:rPr>
              <a:t>Tools</a:t>
            </a:r>
            <a:r>
              <a:rPr lang="pt-BR" sz="1400" dirty="0">
                <a:solidFill>
                  <a:schemeClr val="tx1"/>
                </a:solidFill>
              </a:rPr>
              <a:t>, selecione </a:t>
            </a:r>
          </a:p>
          <a:p>
            <a:pPr algn="ctr"/>
            <a:r>
              <a:rPr lang="pt-BR" sz="1400" b="1" dirty="0">
                <a:solidFill>
                  <a:srgbClr val="FF0000"/>
                </a:solidFill>
              </a:rPr>
              <a:t>Global Options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39E7D449-15B4-B818-951B-196402B23413}"/>
              </a:ext>
            </a:extLst>
          </p:cNvPr>
          <p:cNvSpPr/>
          <p:nvPr/>
        </p:nvSpPr>
        <p:spPr>
          <a:xfrm>
            <a:off x="4532670" y="54563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18D282FA-E9A1-10E9-41A0-005A605C4AD0}"/>
              </a:ext>
            </a:extLst>
          </p:cNvPr>
          <p:cNvSpPr/>
          <p:nvPr/>
        </p:nvSpPr>
        <p:spPr>
          <a:xfrm>
            <a:off x="4040469" y="13588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063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F4A4-0F88-5367-EFDD-CEF5AAD3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9BE30-6F6A-274D-FCB3-5F2FA49A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83E86861-0B5A-D33B-08CD-9F07136F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18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C28AF79-6D8F-08BC-1C81-B7AD9A804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58D09C1-0EA3-FC81-8312-807BB894C70A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8EA8F48-E622-F6CD-7FCF-7864A4BAA2B3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F2BFD-875D-2E1A-340A-5902F5245DAD}"/>
              </a:ext>
            </a:extLst>
          </p:cNvPr>
          <p:cNvSpPr/>
          <p:nvPr/>
        </p:nvSpPr>
        <p:spPr>
          <a:xfrm>
            <a:off x="3898565" y="4342049"/>
            <a:ext cx="958570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E6BE620-80F9-2B3D-A2B4-DE3A95DEF01C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2A5C383-F4DE-CBBB-3BD5-E891B670234E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F25E31F-A765-0DA8-C3C9-1517D985E7DD}"/>
              </a:ext>
            </a:extLst>
          </p:cNvPr>
          <p:cNvSpPr/>
          <p:nvPr/>
        </p:nvSpPr>
        <p:spPr>
          <a:xfrm>
            <a:off x="3639408" y="434204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" name="Retângulo 2">
            <a:extLst>
              <a:ext uri="{FF2B5EF4-FFF2-40B4-BE49-F238E27FC236}">
                <a16:creationId xmlns:a16="http://schemas.microsoft.com/office/drawing/2014/main" id="{595BEEE1-F978-BEEA-E5A1-418E5F490EEA}"/>
              </a:ext>
            </a:extLst>
          </p:cNvPr>
          <p:cNvSpPr/>
          <p:nvPr/>
        </p:nvSpPr>
        <p:spPr>
          <a:xfrm>
            <a:off x="4857135" y="80083"/>
            <a:ext cx="1533833" cy="709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Após abrir </a:t>
            </a:r>
            <a:r>
              <a:rPr lang="pt-BR" sz="1400" b="1" dirty="0">
                <a:solidFill>
                  <a:schemeClr val="tx1"/>
                </a:solidFill>
              </a:rPr>
              <a:t>Tools</a:t>
            </a:r>
            <a:r>
              <a:rPr lang="pt-BR" sz="1400" dirty="0">
                <a:solidFill>
                  <a:schemeClr val="tx1"/>
                </a:solidFill>
              </a:rPr>
              <a:t>, selecione </a:t>
            </a:r>
          </a:p>
          <a:p>
            <a:pPr algn="ctr"/>
            <a:r>
              <a:rPr lang="pt-BR" sz="1400" b="1" dirty="0">
                <a:solidFill>
                  <a:srgbClr val="FF0000"/>
                </a:solidFill>
              </a:rPr>
              <a:t>Global Options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84C5C41F-2AF3-0B1C-794C-23700A161539}"/>
              </a:ext>
            </a:extLst>
          </p:cNvPr>
          <p:cNvSpPr/>
          <p:nvPr/>
        </p:nvSpPr>
        <p:spPr>
          <a:xfrm>
            <a:off x="4532670" y="54563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CBD432CA-2013-8ABC-6A42-EE7744FF20B8}"/>
              </a:ext>
            </a:extLst>
          </p:cNvPr>
          <p:cNvSpPr/>
          <p:nvPr/>
        </p:nvSpPr>
        <p:spPr>
          <a:xfrm>
            <a:off x="4040469" y="13588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Elipse 8">
            <a:extLst>
              <a:ext uri="{FF2B5EF4-FFF2-40B4-BE49-F238E27FC236}">
                <a16:creationId xmlns:a16="http://schemas.microsoft.com/office/drawing/2014/main" id="{23DDBD4D-7BF4-B0D9-0EC9-C09BA81C7FC1}"/>
              </a:ext>
            </a:extLst>
          </p:cNvPr>
          <p:cNvSpPr/>
          <p:nvPr/>
        </p:nvSpPr>
        <p:spPr>
          <a:xfrm>
            <a:off x="3574100" y="429233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2107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42AC-7549-D968-6913-1EE9A50A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FEEF6-B78F-2803-DC5A-3A3FE270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C1E9669-453C-0F00-3ED0-75F471F9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19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FB124F8-7B8E-46E3-6DEB-AB9CF33AD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02FCE60-5E50-8593-A176-868FDCF4E39C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C383EF-9054-100A-026B-201550D5EAAE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D4799D6-029A-CD37-9E75-01A7EA62BA80}"/>
              </a:ext>
            </a:extLst>
          </p:cNvPr>
          <p:cNvSpPr/>
          <p:nvPr/>
        </p:nvSpPr>
        <p:spPr>
          <a:xfrm>
            <a:off x="3898565" y="4342049"/>
            <a:ext cx="958570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8D935C-B5BF-0D82-B3A8-09C1951AA059}"/>
              </a:ext>
            </a:extLst>
          </p:cNvPr>
          <p:cNvSpPr/>
          <p:nvPr/>
        </p:nvSpPr>
        <p:spPr>
          <a:xfrm>
            <a:off x="4857134" y="1946788"/>
            <a:ext cx="2005781" cy="31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63DA0E-0DC1-0421-BE03-F5EF7089778C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A0AE87D-5960-D62F-8DB3-092E775A06AE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0D57B8D-A319-1891-A8C1-72B7D2E00B53}"/>
              </a:ext>
            </a:extLst>
          </p:cNvPr>
          <p:cNvSpPr/>
          <p:nvPr/>
        </p:nvSpPr>
        <p:spPr>
          <a:xfrm>
            <a:off x="3639408" y="434204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6BEF5C4-CEFB-0A9A-3D64-9AE57F4AC8CC}"/>
              </a:ext>
            </a:extLst>
          </p:cNvPr>
          <p:cNvSpPr/>
          <p:nvPr/>
        </p:nvSpPr>
        <p:spPr>
          <a:xfrm>
            <a:off x="6915044" y="20029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" name="Retângulo 2">
            <a:extLst>
              <a:ext uri="{FF2B5EF4-FFF2-40B4-BE49-F238E27FC236}">
                <a16:creationId xmlns:a16="http://schemas.microsoft.com/office/drawing/2014/main" id="{8905CAB8-6E13-F9A9-E39C-6107C92276CB}"/>
              </a:ext>
            </a:extLst>
          </p:cNvPr>
          <p:cNvSpPr/>
          <p:nvPr/>
        </p:nvSpPr>
        <p:spPr>
          <a:xfrm>
            <a:off x="4857135" y="80083"/>
            <a:ext cx="1533833" cy="709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Após abrir </a:t>
            </a:r>
            <a:r>
              <a:rPr lang="pt-BR" sz="1400" b="1" dirty="0">
                <a:solidFill>
                  <a:schemeClr val="tx1"/>
                </a:solidFill>
              </a:rPr>
              <a:t>Tools</a:t>
            </a:r>
            <a:r>
              <a:rPr lang="pt-BR" sz="1400" dirty="0">
                <a:solidFill>
                  <a:schemeClr val="tx1"/>
                </a:solidFill>
              </a:rPr>
              <a:t>, selecione </a:t>
            </a:r>
          </a:p>
          <a:p>
            <a:pPr algn="ctr"/>
            <a:r>
              <a:rPr lang="pt-BR" sz="1400" b="1" dirty="0">
                <a:solidFill>
                  <a:srgbClr val="FF0000"/>
                </a:solidFill>
              </a:rPr>
              <a:t>Global Options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18B92489-7A2E-CEF2-1D57-E4A26B36AF9F}"/>
              </a:ext>
            </a:extLst>
          </p:cNvPr>
          <p:cNvSpPr/>
          <p:nvPr/>
        </p:nvSpPr>
        <p:spPr>
          <a:xfrm>
            <a:off x="4532670" y="54563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C8EB235B-15E6-5ACD-8DC9-10E8421FD891}"/>
              </a:ext>
            </a:extLst>
          </p:cNvPr>
          <p:cNvSpPr/>
          <p:nvPr/>
        </p:nvSpPr>
        <p:spPr>
          <a:xfrm>
            <a:off x="4040469" y="13588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Elipse 8">
            <a:extLst>
              <a:ext uri="{FF2B5EF4-FFF2-40B4-BE49-F238E27FC236}">
                <a16:creationId xmlns:a16="http://schemas.microsoft.com/office/drawing/2014/main" id="{604E4860-B092-6534-7953-E1E7280D2168}"/>
              </a:ext>
            </a:extLst>
          </p:cNvPr>
          <p:cNvSpPr/>
          <p:nvPr/>
        </p:nvSpPr>
        <p:spPr>
          <a:xfrm>
            <a:off x="3574100" y="429233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Elipse 8">
            <a:extLst>
              <a:ext uri="{FF2B5EF4-FFF2-40B4-BE49-F238E27FC236}">
                <a16:creationId xmlns:a16="http://schemas.microsoft.com/office/drawing/2014/main" id="{AFE0C86A-1C02-208E-CF08-670A2133A281}"/>
              </a:ext>
            </a:extLst>
          </p:cNvPr>
          <p:cNvSpPr/>
          <p:nvPr/>
        </p:nvSpPr>
        <p:spPr>
          <a:xfrm>
            <a:off x="6883808" y="1946787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0936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CA439-CCD2-AF11-763C-BF37FB36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Powerpoint Is Boring GIF | GIFDB.com">
            <a:extLst>
              <a:ext uri="{FF2B5EF4-FFF2-40B4-BE49-F238E27FC236}">
                <a16:creationId xmlns:a16="http://schemas.microsoft.com/office/drawing/2014/main" id="{BD9D1843-82BA-56A1-8255-F3329B07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95" y="1712574"/>
            <a:ext cx="7524809" cy="34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6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D8DB7-D562-80FC-10C6-CD2E800A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1F8A2-352E-DB40-4FB4-A276AA70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30446B86-C999-7AD0-C882-4401CC9B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20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C7D59EE1-4DBA-BCFE-C7D6-DD0B1F0E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8E16C41-35DB-8FEA-9600-A20CE5D81CA1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7A9DFC-1CAB-B856-93C4-77D17192F5DE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1DA4118-35B5-9B3C-5E49-EFFD3B9549A0}"/>
              </a:ext>
            </a:extLst>
          </p:cNvPr>
          <p:cNvSpPr/>
          <p:nvPr/>
        </p:nvSpPr>
        <p:spPr>
          <a:xfrm>
            <a:off x="3898565" y="4342049"/>
            <a:ext cx="958570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131C514-1195-2BD0-7C78-F88D8F62564A}"/>
              </a:ext>
            </a:extLst>
          </p:cNvPr>
          <p:cNvSpPr/>
          <p:nvPr/>
        </p:nvSpPr>
        <p:spPr>
          <a:xfrm>
            <a:off x="4857134" y="1946788"/>
            <a:ext cx="2005781" cy="31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FA1F8A-67D3-2EBB-B646-A29105F1DF50}"/>
              </a:ext>
            </a:extLst>
          </p:cNvPr>
          <p:cNvSpPr/>
          <p:nvPr/>
        </p:nvSpPr>
        <p:spPr>
          <a:xfrm>
            <a:off x="4857133" y="2515951"/>
            <a:ext cx="1832425" cy="31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9D5CDF8-24C5-90E4-0E7C-54FA50043B4D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B540523-50EB-F258-1E39-37082778AC0B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22C7B52-9D05-A9B3-6B4E-705F0A6D954E}"/>
              </a:ext>
            </a:extLst>
          </p:cNvPr>
          <p:cNvSpPr/>
          <p:nvPr/>
        </p:nvSpPr>
        <p:spPr>
          <a:xfrm>
            <a:off x="3639408" y="434204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82CD42A-5660-6167-9F04-23F5B11A8091}"/>
              </a:ext>
            </a:extLst>
          </p:cNvPr>
          <p:cNvSpPr/>
          <p:nvPr/>
        </p:nvSpPr>
        <p:spPr>
          <a:xfrm>
            <a:off x="6915044" y="20029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" name="Retângulo 2">
            <a:extLst>
              <a:ext uri="{FF2B5EF4-FFF2-40B4-BE49-F238E27FC236}">
                <a16:creationId xmlns:a16="http://schemas.microsoft.com/office/drawing/2014/main" id="{6F6D0D41-5974-26F1-E524-3CB8704B8C80}"/>
              </a:ext>
            </a:extLst>
          </p:cNvPr>
          <p:cNvSpPr/>
          <p:nvPr/>
        </p:nvSpPr>
        <p:spPr>
          <a:xfrm>
            <a:off x="4857135" y="80083"/>
            <a:ext cx="1533833" cy="709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Após abrir </a:t>
            </a:r>
            <a:r>
              <a:rPr lang="pt-BR" sz="1400" b="1" dirty="0">
                <a:solidFill>
                  <a:schemeClr val="tx1"/>
                </a:solidFill>
              </a:rPr>
              <a:t>Tools</a:t>
            </a:r>
            <a:r>
              <a:rPr lang="pt-BR" sz="1400" dirty="0">
                <a:solidFill>
                  <a:schemeClr val="tx1"/>
                </a:solidFill>
              </a:rPr>
              <a:t>, selecione </a:t>
            </a:r>
          </a:p>
          <a:p>
            <a:pPr algn="ctr"/>
            <a:r>
              <a:rPr lang="pt-BR" sz="1400" b="1" dirty="0">
                <a:solidFill>
                  <a:srgbClr val="FF0000"/>
                </a:solidFill>
              </a:rPr>
              <a:t>Global Options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E3A87529-DC05-CDDF-8A24-4AE7ADE42821}"/>
              </a:ext>
            </a:extLst>
          </p:cNvPr>
          <p:cNvSpPr/>
          <p:nvPr/>
        </p:nvSpPr>
        <p:spPr>
          <a:xfrm>
            <a:off x="4532670" y="54563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3BAB03A9-7ED9-ECB6-8A95-DB71606469B9}"/>
              </a:ext>
            </a:extLst>
          </p:cNvPr>
          <p:cNvSpPr/>
          <p:nvPr/>
        </p:nvSpPr>
        <p:spPr>
          <a:xfrm>
            <a:off x="4040469" y="13588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Elipse 8">
            <a:extLst>
              <a:ext uri="{FF2B5EF4-FFF2-40B4-BE49-F238E27FC236}">
                <a16:creationId xmlns:a16="http://schemas.microsoft.com/office/drawing/2014/main" id="{8B8A3DCF-82E6-C95D-4841-2C0F0A303C24}"/>
              </a:ext>
            </a:extLst>
          </p:cNvPr>
          <p:cNvSpPr/>
          <p:nvPr/>
        </p:nvSpPr>
        <p:spPr>
          <a:xfrm>
            <a:off x="3574100" y="429233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Elipse 8">
            <a:extLst>
              <a:ext uri="{FF2B5EF4-FFF2-40B4-BE49-F238E27FC236}">
                <a16:creationId xmlns:a16="http://schemas.microsoft.com/office/drawing/2014/main" id="{3069E93C-83E4-6D4C-9E9A-F567090056C1}"/>
              </a:ext>
            </a:extLst>
          </p:cNvPr>
          <p:cNvSpPr/>
          <p:nvPr/>
        </p:nvSpPr>
        <p:spPr>
          <a:xfrm>
            <a:off x="6883808" y="1946787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Elipse 8">
            <a:extLst>
              <a:ext uri="{FF2B5EF4-FFF2-40B4-BE49-F238E27FC236}">
                <a16:creationId xmlns:a16="http://schemas.microsoft.com/office/drawing/2014/main" id="{4DA108BA-7265-A81B-C0AD-325A53858530}"/>
              </a:ext>
            </a:extLst>
          </p:cNvPr>
          <p:cNvSpPr/>
          <p:nvPr/>
        </p:nvSpPr>
        <p:spPr>
          <a:xfrm>
            <a:off x="6691986" y="237532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9291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F51B2-FA52-A84C-847C-ACA6AACB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F3A17-16B9-10A3-9ACD-F78CCDF0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60723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Criando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uma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8C60602-39F5-2557-8267-0C8D20E3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21</a:t>
            </a:fld>
            <a:endParaRPr lang="en-US"/>
          </a:p>
        </p:txBody>
      </p:sp>
      <p:pic>
        <p:nvPicPr>
          <p:cNvPr id="4" name="Imagem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9E1B467E-E73B-DABD-B9C7-6BB7FEB72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81"/>
            <a:ext cx="12192000" cy="514027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C69184-6A23-CA9D-DE53-5F2E0F2D5792}"/>
              </a:ext>
            </a:extLst>
          </p:cNvPr>
          <p:cNvSpPr/>
          <p:nvPr/>
        </p:nvSpPr>
        <p:spPr>
          <a:xfrm>
            <a:off x="11497883" y="1610194"/>
            <a:ext cx="593387" cy="346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EDE9A-1570-F451-FD4E-B5A4D5016360}"/>
              </a:ext>
            </a:extLst>
          </p:cNvPr>
          <p:cNvSpPr txBox="1"/>
          <p:nvPr/>
        </p:nvSpPr>
        <p:spPr>
          <a:xfrm>
            <a:off x="4056673" y="959644"/>
            <a:ext cx="407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Não use seu e-mail institucional!!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53336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CE0-CBBC-34C9-846F-775466E9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52CAC3D6-1F90-8C4E-14A3-54450085F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22"/>
            <a:ext cx="12192000" cy="53585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F3D4A9-A5BA-A00F-C187-B6B7DDCA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60723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Criando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uma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C1F85BF-2202-49AD-9A44-1EC1952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22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DF45F2F-F203-1320-84E8-3D4DB75E0EE4}"/>
              </a:ext>
            </a:extLst>
          </p:cNvPr>
          <p:cNvSpPr/>
          <p:nvPr/>
        </p:nvSpPr>
        <p:spPr>
          <a:xfrm>
            <a:off x="797668" y="1155473"/>
            <a:ext cx="943584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8DA981-21F3-FAD5-B068-BF6F64FD9AE7}"/>
              </a:ext>
            </a:extLst>
          </p:cNvPr>
          <p:cNvSpPr txBox="1"/>
          <p:nvPr/>
        </p:nvSpPr>
        <p:spPr>
          <a:xfrm>
            <a:off x="223554" y="1400783"/>
            <a:ext cx="1919878" cy="95410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Seus projetos/repositórios criados ou copiados</a:t>
            </a:r>
            <a:br>
              <a:rPr lang="pt-BR" sz="14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(</a:t>
            </a:r>
            <a:r>
              <a:rPr lang="pt-BR" sz="1400" b="1" dirty="0" err="1">
                <a:solidFill>
                  <a:schemeClr val="bg1"/>
                </a:solidFill>
              </a:rPr>
              <a:t>cloned</a:t>
            </a:r>
            <a:r>
              <a:rPr lang="pt-BR" sz="1400" b="1" dirty="0">
                <a:solidFill>
                  <a:schemeClr val="bg1"/>
                </a:solidFill>
              </a:rPr>
              <a:t>)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6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C31B-554B-F22B-CF9B-BC986901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CF0CD26B-0649-03AD-7014-1757842A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22"/>
            <a:ext cx="12192000" cy="53585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2C4128-F9E0-A5C4-349D-7F53A141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60723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Criando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uma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3FBB838-F65F-BD7B-446C-42A8D1EB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23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0A874A-6B88-8446-30D8-E3707DF6C6BC}"/>
              </a:ext>
            </a:extLst>
          </p:cNvPr>
          <p:cNvSpPr/>
          <p:nvPr/>
        </p:nvSpPr>
        <p:spPr>
          <a:xfrm>
            <a:off x="797668" y="1155473"/>
            <a:ext cx="943584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1D2CB03-9C12-A701-4CDF-60C926BFD73B}"/>
              </a:ext>
            </a:extLst>
          </p:cNvPr>
          <p:cNvSpPr/>
          <p:nvPr/>
        </p:nvSpPr>
        <p:spPr>
          <a:xfrm>
            <a:off x="10483174" y="809084"/>
            <a:ext cx="392349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84CC725-8243-D310-9880-98986059DDDE}"/>
              </a:ext>
            </a:extLst>
          </p:cNvPr>
          <p:cNvSpPr/>
          <p:nvPr/>
        </p:nvSpPr>
        <p:spPr>
          <a:xfrm>
            <a:off x="10483174" y="1302467"/>
            <a:ext cx="1297022" cy="234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aixaDeTexto 13">
            <a:extLst>
              <a:ext uri="{FF2B5EF4-FFF2-40B4-BE49-F238E27FC236}">
                <a16:creationId xmlns:a16="http://schemas.microsoft.com/office/drawing/2014/main" id="{0056A85F-10F4-9818-AEB8-B1AB8BB2596A}"/>
              </a:ext>
            </a:extLst>
          </p:cNvPr>
          <p:cNvSpPr txBox="1"/>
          <p:nvPr/>
        </p:nvSpPr>
        <p:spPr>
          <a:xfrm>
            <a:off x="10340097" y="3167402"/>
            <a:ext cx="1583176" cy="52322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Criando um novo repositório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CaixaDeTexto 13">
            <a:extLst>
              <a:ext uri="{FF2B5EF4-FFF2-40B4-BE49-F238E27FC236}">
                <a16:creationId xmlns:a16="http://schemas.microsoft.com/office/drawing/2014/main" id="{5CC0175E-F754-F31B-B085-E3A19097A01C}"/>
              </a:ext>
            </a:extLst>
          </p:cNvPr>
          <p:cNvSpPr txBox="1"/>
          <p:nvPr/>
        </p:nvSpPr>
        <p:spPr>
          <a:xfrm>
            <a:off x="223554" y="1400783"/>
            <a:ext cx="1919878" cy="95410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Seus projetos/repositórios criados ou copiados</a:t>
            </a:r>
            <a:br>
              <a:rPr lang="pt-BR" sz="14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(</a:t>
            </a:r>
            <a:r>
              <a:rPr lang="pt-BR" sz="1400" b="1" dirty="0" err="1">
                <a:solidFill>
                  <a:schemeClr val="bg1"/>
                </a:solidFill>
              </a:rPr>
              <a:t>cloned</a:t>
            </a:r>
            <a:r>
              <a:rPr lang="pt-BR" sz="1400" b="1" dirty="0">
                <a:solidFill>
                  <a:schemeClr val="bg1"/>
                </a:solidFill>
              </a:rPr>
              <a:t>)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2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731D-01B3-228B-97D1-481BAD5C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308F3-F348-04E7-07F9-B49277A6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806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Configurando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sua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6C385526-019E-D371-747A-880FF1F1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24</a:t>
            </a:fld>
            <a:endParaRPr lang="en-US"/>
          </a:p>
        </p:txBody>
      </p:sp>
      <p:pic>
        <p:nvPicPr>
          <p:cNvPr id="9" name="Imagem 8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14C6F494-30FA-0A6B-42B4-23738BFB2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84" y="1095196"/>
            <a:ext cx="5344104" cy="54441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64A86F9-20DA-DAF2-C0BB-F594EE94D26B}"/>
              </a:ext>
            </a:extLst>
          </p:cNvPr>
          <p:cNvSpPr/>
          <p:nvPr/>
        </p:nvSpPr>
        <p:spPr>
          <a:xfrm>
            <a:off x="5815728" y="3429000"/>
            <a:ext cx="560544" cy="58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7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0AA3-1E56-8C6A-2D5A-228F82E9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D152F1A-8C38-E962-C8D0-B524592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9202B0DB-C013-3443-8A68-19827BCFA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23" y="1626687"/>
            <a:ext cx="6346647" cy="40118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7B31D3-E2AB-964D-C29D-E1434950227E}"/>
              </a:ext>
            </a:extLst>
          </p:cNvPr>
          <p:cNvSpPr/>
          <p:nvPr/>
        </p:nvSpPr>
        <p:spPr>
          <a:xfrm>
            <a:off x="3287423" y="2094776"/>
            <a:ext cx="3349351" cy="402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F49B825-3EDE-0CB4-8811-669B72DFF6E4}"/>
              </a:ext>
            </a:extLst>
          </p:cNvPr>
          <p:cNvSpPr/>
          <p:nvPr/>
        </p:nvSpPr>
        <p:spPr>
          <a:xfrm>
            <a:off x="3033905" y="2196257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E5ED1E0-47D3-DA43-F4B2-632B451897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0671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6E4F8A"/>
                </a:solidFill>
              </a:rPr>
              <a:t>Configurando sua conta no Git</a:t>
            </a:r>
            <a:endParaRPr lang="en-US" b="1" dirty="0">
              <a:solidFill>
                <a:srgbClr val="6E4F8A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1C0E49-875D-C693-7319-5CB4C9B5B5CF}"/>
              </a:ext>
            </a:extLst>
          </p:cNvPr>
          <p:cNvSpPr txBox="1"/>
          <p:nvPr/>
        </p:nvSpPr>
        <p:spPr>
          <a:xfrm>
            <a:off x="1760856" y="2246923"/>
            <a:ext cx="1222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Escolha um nome de usuário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b="1" i="1" dirty="0" err="1"/>
              <a:t>Enter</a:t>
            </a:r>
            <a:endParaRPr lang="en-US" sz="1400" b="1" i="1" dirty="0"/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3F78BBA2-FEAE-BE6B-F67E-2AEDB284F4B3}"/>
              </a:ext>
            </a:extLst>
          </p:cNvPr>
          <p:cNvSpPr/>
          <p:nvPr/>
        </p:nvSpPr>
        <p:spPr>
          <a:xfrm>
            <a:off x="2937606" y="217292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2557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28E5-6E55-7D23-8A7D-3F9E4DD4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7A73C227-294C-2736-64C0-CB64B5343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23" y="1626687"/>
            <a:ext cx="6346647" cy="4011870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509D471-B732-DC74-27F2-3D57A935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26</a:t>
            </a:fld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370AB76-3791-F68B-DBB2-A5A841E4DAAE}"/>
              </a:ext>
            </a:extLst>
          </p:cNvPr>
          <p:cNvSpPr/>
          <p:nvPr/>
        </p:nvSpPr>
        <p:spPr>
          <a:xfrm>
            <a:off x="3287423" y="2579640"/>
            <a:ext cx="3624654" cy="350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422DCB3-CE1A-5E94-6E88-E4F768584B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0671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6E4F8A"/>
                </a:solidFill>
              </a:rPr>
              <a:t>Configurando sua conta no Git</a:t>
            </a:r>
            <a:endParaRPr lang="en-US" b="1" dirty="0">
              <a:solidFill>
                <a:srgbClr val="6E4F8A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8E5533-7A2B-CE34-AE2F-A3BFE9B068CD}"/>
              </a:ext>
            </a:extLst>
          </p:cNvPr>
          <p:cNvSpPr txBox="1"/>
          <p:nvPr/>
        </p:nvSpPr>
        <p:spPr>
          <a:xfrm>
            <a:off x="1524000" y="2548638"/>
            <a:ext cx="1509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Use o mesmo </a:t>
            </a:r>
            <a:r>
              <a:rPr lang="pt-BR" sz="1400" b="1" dirty="0" err="1"/>
              <a:t>email</a:t>
            </a:r>
            <a:r>
              <a:rPr lang="pt-BR" sz="1400" b="1" dirty="0"/>
              <a:t> da conta do GitHub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b="1" i="1" dirty="0" err="1"/>
              <a:t>Enter</a:t>
            </a:r>
            <a:endParaRPr lang="pt-BR" sz="1400" b="1" dirty="0"/>
          </a:p>
        </p:txBody>
      </p:sp>
      <p:sp>
        <p:nvSpPr>
          <p:cNvPr id="7" name="Elipse 8">
            <a:extLst>
              <a:ext uri="{FF2B5EF4-FFF2-40B4-BE49-F238E27FC236}">
                <a16:creationId xmlns:a16="http://schemas.microsoft.com/office/drawing/2014/main" id="{928B4FDF-842C-C8C8-9E2E-EFCA7944381F}"/>
              </a:ext>
            </a:extLst>
          </p:cNvPr>
          <p:cNvSpPr/>
          <p:nvPr/>
        </p:nvSpPr>
        <p:spPr>
          <a:xfrm>
            <a:off x="2962958" y="254863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655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3FB7-423E-2386-76DA-9EE660F5C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38603-286A-E375-CBF6-EA9F61EA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2899814-15EC-5321-C385-03D5E647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0030"/>
            <a:ext cx="2743200" cy="365125"/>
          </a:xfrm>
        </p:spPr>
        <p:txBody>
          <a:bodyPr/>
          <a:lstStyle/>
          <a:p>
            <a:fld id="{79B5B39C-3780-455C-80CA-14351220CBC6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m 5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00F50BDD-1574-2012-F381-280D3935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352"/>
            <a:ext cx="12192000" cy="52306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F96316-92B8-02D4-48D8-E5D327741D1C}"/>
              </a:ext>
            </a:extLst>
          </p:cNvPr>
          <p:cNvGrpSpPr/>
          <p:nvPr/>
        </p:nvGrpSpPr>
        <p:grpSpPr>
          <a:xfrm>
            <a:off x="147861" y="910020"/>
            <a:ext cx="11896277" cy="369332"/>
            <a:chOff x="147863" y="815336"/>
            <a:chExt cx="11896277" cy="369332"/>
          </a:xfrm>
        </p:grpSpPr>
        <p:sp>
          <p:nvSpPr>
            <p:cNvPr id="3" name="CaixaDeTexto 3">
              <a:extLst>
                <a:ext uri="{FF2B5EF4-FFF2-40B4-BE49-F238E27FC236}">
                  <a16:creationId xmlns:a16="http://schemas.microsoft.com/office/drawing/2014/main" id="{F999B104-8F88-6B9C-866E-85F67EC91E5F}"/>
                </a:ext>
              </a:extLst>
            </p:cNvPr>
            <p:cNvSpPr txBox="1"/>
            <p:nvPr/>
          </p:nvSpPr>
          <p:spPr>
            <a:xfrm>
              <a:off x="526405" y="815336"/>
              <a:ext cx="11139190" cy="36933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https://github.com/souzayuri/LABIC_curso_introducao_a_manejo_visualizacao_e_analise_de_dados_com_R</a:t>
              </a:r>
              <a:endParaRPr lang="en-US" dirty="0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9A734A4-1B58-70C1-69DE-C235FFFAC258}"/>
                </a:ext>
              </a:extLst>
            </p:cNvPr>
            <p:cNvSpPr/>
            <p:nvPr/>
          </p:nvSpPr>
          <p:spPr>
            <a:xfrm rot="16200000">
              <a:off x="246185" y="729615"/>
              <a:ext cx="344129" cy="54077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6E4F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3AA9EE6-C73B-DF17-BE2A-B416B4EDD54F}"/>
                </a:ext>
              </a:extLst>
            </p:cNvPr>
            <p:cNvSpPr/>
            <p:nvPr/>
          </p:nvSpPr>
          <p:spPr>
            <a:xfrm rot="5400000" flipH="1">
              <a:off x="11601688" y="729173"/>
              <a:ext cx="344129" cy="54077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6E4F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1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EBA2-DD1D-72DF-5321-DFA92B28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72094-AFE7-D061-60E4-CFA35503E5D1}"/>
              </a:ext>
            </a:extLst>
          </p:cNvPr>
          <p:cNvGrpSpPr/>
          <p:nvPr/>
        </p:nvGrpSpPr>
        <p:grpSpPr>
          <a:xfrm>
            <a:off x="0" y="1280334"/>
            <a:ext cx="12192000" cy="5338015"/>
            <a:chOff x="0" y="1182789"/>
            <a:chExt cx="12192000" cy="5338015"/>
          </a:xfrm>
        </p:grpSpPr>
        <p:pic>
          <p:nvPicPr>
            <p:cNvPr id="5" name="Imagem 4" descr="Tela de computador com fundo preto&#10;&#10;O conteúdo gerado por IA pode estar incorreto.">
              <a:extLst>
                <a:ext uri="{FF2B5EF4-FFF2-40B4-BE49-F238E27FC236}">
                  <a16:creationId xmlns:a16="http://schemas.microsoft.com/office/drawing/2014/main" id="{FA178489-CD71-3C2E-7C9C-B13233CE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82789"/>
              <a:ext cx="12192000" cy="5338015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AB1F926-1E20-6673-B970-A39662A8DA65}"/>
                </a:ext>
              </a:extLst>
            </p:cNvPr>
            <p:cNvSpPr/>
            <p:nvPr/>
          </p:nvSpPr>
          <p:spPr>
            <a:xfrm>
              <a:off x="7247106" y="2346651"/>
              <a:ext cx="768485" cy="2453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C7C6E14-13BF-A444-4340-A908B5805266}"/>
                </a:ext>
              </a:extLst>
            </p:cNvPr>
            <p:cNvSpPr/>
            <p:nvPr/>
          </p:nvSpPr>
          <p:spPr>
            <a:xfrm>
              <a:off x="7631348" y="3471253"/>
              <a:ext cx="220571" cy="2845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BF41AED-4A13-6038-B1C9-FA10AEBD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D59FED3-8AEF-1E24-A390-C8097BAB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7626" y="6598685"/>
            <a:ext cx="2674374" cy="259315"/>
          </a:xfrm>
        </p:spPr>
        <p:txBody>
          <a:bodyPr/>
          <a:lstStyle/>
          <a:p>
            <a:fld id="{79B5B39C-3780-455C-80CA-14351220CBC6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7371CF-FC2D-76F3-AC0B-350C967EE45F}"/>
              </a:ext>
            </a:extLst>
          </p:cNvPr>
          <p:cNvGrpSpPr/>
          <p:nvPr/>
        </p:nvGrpSpPr>
        <p:grpSpPr>
          <a:xfrm>
            <a:off x="147861" y="910020"/>
            <a:ext cx="11896277" cy="369332"/>
            <a:chOff x="147863" y="815336"/>
            <a:chExt cx="11896277" cy="369332"/>
          </a:xfrm>
        </p:grpSpPr>
        <p:sp>
          <p:nvSpPr>
            <p:cNvPr id="18" name="CaixaDeTexto 3">
              <a:extLst>
                <a:ext uri="{FF2B5EF4-FFF2-40B4-BE49-F238E27FC236}">
                  <a16:creationId xmlns:a16="http://schemas.microsoft.com/office/drawing/2014/main" id="{F8374EFC-4C2E-7708-7C8E-C52F37AC0303}"/>
                </a:ext>
              </a:extLst>
            </p:cNvPr>
            <p:cNvSpPr txBox="1"/>
            <p:nvPr/>
          </p:nvSpPr>
          <p:spPr>
            <a:xfrm>
              <a:off x="526405" y="815336"/>
              <a:ext cx="11139190" cy="36933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https://github.com/souzayuri/LABIC_curso_introducao_a_manejo_visualizacao_e_analise_de_dados_com_R</a:t>
              </a:r>
              <a:endParaRPr lang="en-US" dirty="0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09E2CB58-5155-A524-9F49-E322D6EBA4CC}"/>
                </a:ext>
              </a:extLst>
            </p:cNvPr>
            <p:cNvSpPr/>
            <p:nvPr/>
          </p:nvSpPr>
          <p:spPr>
            <a:xfrm rot="16200000">
              <a:off x="246185" y="729615"/>
              <a:ext cx="344129" cy="54077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6E4F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D62216B1-331F-3F18-9FF4-AEE093D1C3C5}"/>
                </a:ext>
              </a:extLst>
            </p:cNvPr>
            <p:cNvSpPr/>
            <p:nvPr/>
          </p:nvSpPr>
          <p:spPr>
            <a:xfrm rot="5400000" flipH="1">
              <a:off x="11601688" y="729173"/>
              <a:ext cx="344129" cy="54077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6E4F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Elipse 8">
            <a:extLst>
              <a:ext uri="{FF2B5EF4-FFF2-40B4-BE49-F238E27FC236}">
                <a16:creationId xmlns:a16="http://schemas.microsoft.com/office/drawing/2014/main" id="{40C4D253-28B9-9CC1-0C06-27848939D9A2}"/>
              </a:ext>
            </a:extLst>
          </p:cNvPr>
          <p:cNvSpPr/>
          <p:nvPr/>
        </p:nvSpPr>
        <p:spPr>
          <a:xfrm>
            <a:off x="7942226" y="224238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Elipse 8">
            <a:extLst>
              <a:ext uri="{FF2B5EF4-FFF2-40B4-BE49-F238E27FC236}">
                <a16:creationId xmlns:a16="http://schemas.microsoft.com/office/drawing/2014/main" id="{1A4D3AC2-3A0E-497D-A109-DEBAA7A8AAEB}"/>
              </a:ext>
            </a:extLst>
          </p:cNvPr>
          <p:cNvSpPr/>
          <p:nvPr/>
        </p:nvSpPr>
        <p:spPr>
          <a:xfrm>
            <a:off x="7787587" y="328920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7571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4F70-515F-49E6-B47B-29F73869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7E4358-293A-ECAA-9209-E7B9CF8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29</a:t>
            </a:fld>
            <a:endParaRPr lang="en-US"/>
          </a:p>
        </p:txBody>
      </p:sp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1B1C35A-E1A7-7E16-3CBF-FDB38FAD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50" y="818231"/>
            <a:ext cx="7813700" cy="590324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DFF0DF0-4313-F86F-5AE9-A4CEC0134B25}"/>
              </a:ext>
            </a:extLst>
          </p:cNvPr>
          <p:cNvSpPr/>
          <p:nvPr/>
        </p:nvSpPr>
        <p:spPr>
          <a:xfrm>
            <a:off x="7300608" y="1184435"/>
            <a:ext cx="2702242" cy="192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F6E64C-2B4C-2798-FC4B-7E4ABD3ABBAF}"/>
              </a:ext>
            </a:extLst>
          </p:cNvPr>
          <p:cNvSpPr/>
          <p:nvPr/>
        </p:nvSpPr>
        <p:spPr>
          <a:xfrm>
            <a:off x="6869347" y="1377417"/>
            <a:ext cx="770317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8DED47A-EAD4-77AF-1F03-8B35AD60EEF1}"/>
              </a:ext>
            </a:extLst>
          </p:cNvPr>
          <p:cNvSpPr/>
          <p:nvPr/>
        </p:nvSpPr>
        <p:spPr>
          <a:xfrm>
            <a:off x="7097794" y="8999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8DAC6C7-EB9E-E162-91FF-C50FB010BAFD}"/>
              </a:ext>
            </a:extLst>
          </p:cNvPr>
          <p:cNvSpPr/>
          <p:nvPr/>
        </p:nvSpPr>
        <p:spPr>
          <a:xfrm>
            <a:off x="6666534" y="11419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4FCE6915-B6A0-FFDA-B1AB-24189D56F7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32849DCD-B472-6609-2843-592AA66BC116}"/>
              </a:ext>
            </a:extLst>
          </p:cNvPr>
          <p:cNvSpPr/>
          <p:nvPr/>
        </p:nvSpPr>
        <p:spPr>
          <a:xfrm>
            <a:off x="7058125" y="85997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ipse 8">
            <a:extLst>
              <a:ext uri="{FF2B5EF4-FFF2-40B4-BE49-F238E27FC236}">
                <a16:creationId xmlns:a16="http://schemas.microsoft.com/office/drawing/2014/main" id="{A5A7883E-A548-B399-0FFD-B02A5CD63AEA}"/>
              </a:ext>
            </a:extLst>
          </p:cNvPr>
          <p:cNvSpPr/>
          <p:nvPr/>
        </p:nvSpPr>
        <p:spPr>
          <a:xfrm>
            <a:off x="6605708" y="108111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305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A1354-F76C-5B49-0D6F-7FCB6F9D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69"/>
            <a:ext cx="5523271" cy="931739"/>
          </a:xfrm>
        </p:spPr>
        <p:txBody>
          <a:bodyPr/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AFA76-9A6D-A173-0603-A724F152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5213386"/>
            <a:ext cx="4589206" cy="36150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https://cran.r-project.org/bin/windows/base/</a:t>
            </a:r>
            <a:endParaRPr lang="en-US" sz="1800" dirty="0"/>
          </a:p>
        </p:txBody>
      </p:sp>
      <p:pic>
        <p:nvPicPr>
          <p:cNvPr id="5" name="Imagem 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CF9B1947-1970-3902-B0B8-E1CFD709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1446637"/>
            <a:ext cx="5875259" cy="361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2AAFD7C-8E10-BE62-F24C-0CC44CA77400}"/>
              </a:ext>
            </a:extLst>
          </p:cNvPr>
          <p:cNvSpPr/>
          <p:nvPr/>
        </p:nvSpPr>
        <p:spPr>
          <a:xfrm>
            <a:off x="275303" y="1651819"/>
            <a:ext cx="2733368" cy="737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7783F6-5B55-2078-CDC2-64BCF453CEBB}"/>
              </a:ext>
            </a:extLst>
          </p:cNvPr>
          <p:cNvSpPr/>
          <p:nvPr/>
        </p:nvSpPr>
        <p:spPr>
          <a:xfrm>
            <a:off x="113070" y="11346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6D358C-4858-D8B3-777C-796A23A7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9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AE8EC-B95F-91B0-69FD-B3C0678F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84061B6-0840-0EAA-4485-B522634DA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45" y="829980"/>
            <a:ext cx="7835355" cy="5891495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72ADBA9-8CE9-C670-F765-A46D17B5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30</a:t>
            </a:fld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208857-2B0B-9DEC-F795-3CC1B949FFF9}"/>
              </a:ext>
            </a:extLst>
          </p:cNvPr>
          <p:cNvSpPr/>
          <p:nvPr/>
        </p:nvSpPr>
        <p:spPr>
          <a:xfrm>
            <a:off x="4301245" y="4247181"/>
            <a:ext cx="3480883" cy="645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CA4DE5C-1497-1670-59C7-F9C229940F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349585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DE6D7-871F-1E39-05D2-B0984903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F2E6922-DA7D-EF61-171E-0EA1F342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31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480F28A-4234-6ADB-6E80-B1A04B9F1D95}"/>
              </a:ext>
            </a:extLst>
          </p:cNvPr>
          <p:cNvGrpSpPr/>
          <p:nvPr/>
        </p:nvGrpSpPr>
        <p:grpSpPr>
          <a:xfrm>
            <a:off x="134524" y="1330478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F4FAB29D-9097-B663-5FD9-771276A9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4F34D08-B02D-11DF-A263-57AACBE63B3C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44908791-550E-48A1-BE07-2169576E0173}"/>
              </a:ext>
            </a:extLst>
          </p:cNvPr>
          <p:cNvSpPr/>
          <p:nvPr/>
        </p:nvSpPr>
        <p:spPr>
          <a:xfrm>
            <a:off x="134524" y="98422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43E7DC-DA15-1E8A-3FF1-E4BD4BBAAC34}"/>
              </a:ext>
            </a:extLst>
          </p:cNvPr>
          <p:cNvSpPr txBox="1"/>
          <p:nvPr/>
        </p:nvSpPr>
        <p:spPr>
          <a:xfrm>
            <a:off x="337338" y="931739"/>
            <a:ext cx="227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o Git como opção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EDDD5C19-4D98-8A91-599D-46527E19AC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FCF05E77-B80E-5EFF-AA2B-16A64CFE2F20}"/>
              </a:ext>
            </a:extLst>
          </p:cNvPr>
          <p:cNvSpPr/>
          <p:nvPr/>
        </p:nvSpPr>
        <p:spPr>
          <a:xfrm>
            <a:off x="73698" y="91294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183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93F92-1494-1A16-7DF1-7782B1D9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E0F3D2D-30EF-0727-0FDB-583FE0D0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171CAA8-DC54-6E32-C27D-0D7954D2EB27}"/>
              </a:ext>
            </a:extLst>
          </p:cNvPr>
          <p:cNvGrpSpPr/>
          <p:nvPr/>
        </p:nvGrpSpPr>
        <p:grpSpPr>
          <a:xfrm>
            <a:off x="4033210" y="1292550"/>
            <a:ext cx="3716387" cy="2670499"/>
            <a:chOff x="5775139" y="1599944"/>
            <a:chExt cx="5077534" cy="3648584"/>
          </a:xfrm>
        </p:grpSpPr>
        <p:pic>
          <p:nvPicPr>
            <p:cNvPr id="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2AD5E37C-BAD6-B9A5-89CD-CA1B6CDC8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88218BF-FB55-C8F6-E4C3-0F2DCFFA852F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9DBAF0F-97F7-B646-117E-0E5A5F5D2637}"/>
              </a:ext>
            </a:extLst>
          </p:cNvPr>
          <p:cNvGrpSpPr/>
          <p:nvPr/>
        </p:nvGrpSpPr>
        <p:grpSpPr>
          <a:xfrm>
            <a:off x="4033209" y="4106492"/>
            <a:ext cx="3716387" cy="2670499"/>
            <a:chOff x="5775139" y="1599944"/>
            <a:chExt cx="5077534" cy="3648584"/>
          </a:xfrm>
        </p:grpSpPr>
        <p:pic>
          <p:nvPicPr>
            <p:cNvPr id="23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FDE94CD7-6D65-002D-F9BB-1E3D8A8F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5FDF8B9B-2CC2-EA37-5FB5-9B7F38EBC87D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ED661-A419-5F53-708B-0A642BC27D12}"/>
              </a:ext>
            </a:extLst>
          </p:cNvPr>
          <p:cNvSpPr txBox="1"/>
          <p:nvPr/>
        </p:nvSpPr>
        <p:spPr>
          <a:xfrm>
            <a:off x="7749596" y="4702254"/>
            <a:ext cx="22190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 nome será o mesmo do repositório do GitHub.</a:t>
            </a:r>
          </a:p>
          <a:p>
            <a:pPr algn="ctr"/>
            <a:br>
              <a:rPr lang="pt-BR" sz="1400" dirty="0"/>
            </a:br>
            <a:r>
              <a:rPr lang="pt-BR" sz="1400" dirty="0"/>
              <a:t>Será preenchido automaticamente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89D608C-2A43-25C1-A5D6-7139DFC9DA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Elipse 10">
            <a:extLst>
              <a:ext uri="{FF2B5EF4-FFF2-40B4-BE49-F238E27FC236}">
                <a16:creationId xmlns:a16="http://schemas.microsoft.com/office/drawing/2014/main" id="{E01F471A-A0CF-D924-7A0C-8667C52B2876}"/>
              </a:ext>
            </a:extLst>
          </p:cNvPr>
          <p:cNvSpPr/>
          <p:nvPr/>
        </p:nvSpPr>
        <p:spPr>
          <a:xfrm>
            <a:off x="3966786" y="98466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5" name="CaixaDeTexto 11">
            <a:extLst>
              <a:ext uri="{FF2B5EF4-FFF2-40B4-BE49-F238E27FC236}">
                <a16:creationId xmlns:a16="http://schemas.microsoft.com/office/drawing/2014/main" id="{518BFF6C-1A83-0225-A0DD-2D22E63708CA}"/>
              </a:ext>
            </a:extLst>
          </p:cNvPr>
          <p:cNvSpPr txBox="1"/>
          <p:nvPr/>
        </p:nvSpPr>
        <p:spPr>
          <a:xfrm>
            <a:off x="4169600" y="931739"/>
            <a:ext cx="428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Colar o link da URL copiado do GitHub nesse campo</a:t>
            </a:r>
            <a:endParaRPr lang="en-US" sz="1400" dirty="0"/>
          </a:p>
        </p:txBody>
      </p:sp>
      <p:grpSp>
        <p:nvGrpSpPr>
          <p:cNvPr id="17" name="Agrupar 13">
            <a:extLst>
              <a:ext uri="{FF2B5EF4-FFF2-40B4-BE49-F238E27FC236}">
                <a16:creationId xmlns:a16="http://schemas.microsoft.com/office/drawing/2014/main" id="{DA80FFF5-7DB3-3F46-E8AF-5CF20DD8FC2F}"/>
              </a:ext>
            </a:extLst>
          </p:cNvPr>
          <p:cNvGrpSpPr/>
          <p:nvPr/>
        </p:nvGrpSpPr>
        <p:grpSpPr>
          <a:xfrm>
            <a:off x="134524" y="1330478"/>
            <a:ext cx="3706708" cy="2670499"/>
            <a:chOff x="222868" y="1599944"/>
            <a:chExt cx="5077534" cy="3658111"/>
          </a:xfrm>
        </p:grpSpPr>
        <p:pic>
          <p:nvPicPr>
            <p:cNvPr id="18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20C78520-6599-053E-9911-D44A0F32D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tângulo 5">
              <a:extLst>
                <a:ext uri="{FF2B5EF4-FFF2-40B4-BE49-F238E27FC236}">
                  <a16:creationId xmlns:a16="http://schemas.microsoft.com/office/drawing/2014/main" id="{BA1DC939-0293-2D7D-4450-091D2CE72FC9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Elipse 9">
            <a:extLst>
              <a:ext uri="{FF2B5EF4-FFF2-40B4-BE49-F238E27FC236}">
                <a16:creationId xmlns:a16="http://schemas.microsoft.com/office/drawing/2014/main" id="{BA7BA0D1-6B18-6F6C-3D73-EA9CD77FF751}"/>
              </a:ext>
            </a:extLst>
          </p:cNvPr>
          <p:cNvSpPr/>
          <p:nvPr/>
        </p:nvSpPr>
        <p:spPr>
          <a:xfrm>
            <a:off x="134524" y="98422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CaixaDeTexto 15">
            <a:extLst>
              <a:ext uri="{FF2B5EF4-FFF2-40B4-BE49-F238E27FC236}">
                <a16:creationId xmlns:a16="http://schemas.microsoft.com/office/drawing/2014/main" id="{4DAE450A-9B78-B363-38AD-8D39B8C5A560}"/>
              </a:ext>
            </a:extLst>
          </p:cNvPr>
          <p:cNvSpPr txBox="1"/>
          <p:nvPr/>
        </p:nvSpPr>
        <p:spPr>
          <a:xfrm>
            <a:off x="337338" y="931739"/>
            <a:ext cx="227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o Git como opção</a:t>
            </a:r>
          </a:p>
        </p:txBody>
      </p:sp>
      <p:sp>
        <p:nvSpPr>
          <p:cNvPr id="26" name="Elipse 8">
            <a:extLst>
              <a:ext uri="{FF2B5EF4-FFF2-40B4-BE49-F238E27FC236}">
                <a16:creationId xmlns:a16="http://schemas.microsoft.com/office/drawing/2014/main" id="{F8794077-1309-3FA6-2419-89B338A7AA3B}"/>
              </a:ext>
            </a:extLst>
          </p:cNvPr>
          <p:cNvSpPr/>
          <p:nvPr/>
        </p:nvSpPr>
        <p:spPr>
          <a:xfrm>
            <a:off x="73698" y="91294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Elipse 8">
            <a:extLst>
              <a:ext uri="{FF2B5EF4-FFF2-40B4-BE49-F238E27FC236}">
                <a16:creationId xmlns:a16="http://schemas.microsoft.com/office/drawing/2014/main" id="{BEA58580-9047-DB4E-2688-FDD5B6D9BBDB}"/>
              </a:ext>
            </a:extLst>
          </p:cNvPr>
          <p:cNvSpPr/>
          <p:nvPr/>
        </p:nvSpPr>
        <p:spPr>
          <a:xfrm>
            <a:off x="3872322" y="91294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99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7D61E-0FB7-17A6-7A1E-BBAF186F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9E6A210-34DB-EA2D-A4D2-7909EA54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33</a:t>
            </a:fld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9E0878F-69F8-6D5B-D446-363EE6E7AB08}"/>
              </a:ext>
            </a:extLst>
          </p:cNvPr>
          <p:cNvSpPr/>
          <p:nvPr/>
        </p:nvSpPr>
        <p:spPr>
          <a:xfrm>
            <a:off x="8567869" y="984220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3307D15-B838-4170-039C-FDC42BB3C1DE}"/>
              </a:ext>
            </a:extLst>
          </p:cNvPr>
          <p:cNvSpPr txBox="1"/>
          <p:nvPr/>
        </p:nvSpPr>
        <p:spPr>
          <a:xfrm>
            <a:off x="8721390" y="931739"/>
            <a:ext cx="3519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um local aonde a pasta será salva</a:t>
            </a:r>
            <a:endParaRPr lang="en-US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802A068-BD31-A886-C5F6-82D8EEE8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7B1FDC-7FFB-E74F-00D7-E0AABD509C27}"/>
              </a:ext>
            </a:extLst>
          </p:cNvPr>
          <p:cNvGrpSpPr/>
          <p:nvPr/>
        </p:nvGrpSpPr>
        <p:grpSpPr>
          <a:xfrm>
            <a:off x="8341089" y="1315203"/>
            <a:ext cx="3716387" cy="2670499"/>
            <a:chOff x="8341089" y="1315203"/>
            <a:chExt cx="3716387" cy="267049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D85470E4-F03E-04C5-1423-44C07DAB5661}"/>
                </a:ext>
              </a:extLst>
            </p:cNvPr>
            <p:cNvGrpSpPr/>
            <p:nvPr/>
          </p:nvGrpSpPr>
          <p:grpSpPr>
            <a:xfrm>
              <a:off x="8341089" y="1315203"/>
              <a:ext cx="3716387" cy="2670499"/>
              <a:chOff x="5775139" y="1599944"/>
              <a:chExt cx="5077534" cy="3648583"/>
            </a:xfrm>
          </p:grpSpPr>
          <p:pic>
            <p:nvPicPr>
              <p:cNvPr id="18" name="Imagem 17" descr="Interface gráfica do usuário, Texto, Aplicativo, Email&#10;&#10;O conteúdo gerado por IA pode estar incorreto.">
                <a:extLst>
                  <a:ext uri="{FF2B5EF4-FFF2-40B4-BE49-F238E27FC236}">
                    <a16:creationId xmlns:a16="http://schemas.microsoft.com/office/drawing/2014/main" id="{AB4F681B-4B58-8DB8-5BAE-48710184F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5139" y="1599944"/>
                <a:ext cx="5077534" cy="36485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BCD7D5C2-85F4-DB91-AEBF-3AFA0DD7DD74}"/>
                  </a:ext>
                </a:extLst>
              </p:cNvPr>
              <p:cNvSpPr/>
              <p:nvPr/>
            </p:nvSpPr>
            <p:spPr>
              <a:xfrm>
                <a:off x="6941420" y="3424235"/>
                <a:ext cx="3800495" cy="48370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189504C-7D87-B156-1D3E-AFFB850D461A}"/>
                </a:ext>
              </a:extLst>
            </p:cNvPr>
            <p:cNvSpPr/>
            <p:nvPr/>
          </p:nvSpPr>
          <p:spPr>
            <a:xfrm>
              <a:off x="10666631" y="3687097"/>
              <a:ext cx="747139" cy="2671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27" name="Agrupar 14">
            <a:extLst>
              <a:ext uri="{FF2B5EF4-FFF2-40B4-BE49-F238E27FC236}">
                <a16:creationId xmlns:a16="http://schemas.microsoft.com/office/drawing/2014/main" id="{3D5E784F-2E1A-C02B-8D3E-54F9F30CE674}"/>
              </a:ext>
            </a:extLst>
          </p:cNvPr>
          <p:cNvGrpSpPr/>
          <p:nvPr/>
        </p:nvGrpSpPr>
        <p:grpSpPr>
          <a:xfrm>
            <a:off x="4033210" y="1292550"/>
            <a:ext cx="3716387" cy="2670499"/>
            <a:chOff x="5775139" y="1599944"/>
            <a:chExt cx="5077534" cy="3648584"/>
          </a:xfrm>
        </p:grpSpPr>
        <p:pic>
          <p:nvPicPr>
            <p:cNvPr id="2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30BD8CA5-48EB-B20F-CE6B-51A4DDF18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tângulo 8">
              <a:extLst>
                <a:ext uri="{FF2B5EF4-FFF2-40B4-BE49-F238E27FC236}">
                  <a16:creationId xmlns:a16="http://schemas.microsoft.com/office/drawing/2014/main" id="{D762A06E-D48A-5559-62AF-B32AE97E2D31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30" name="Agrupar 21">
            <a:extLst>
              <a:ext uri="{FF2B5EF4-FFF2-40B4-BE49-F238E27FC236}">
                <a16:creationId xmlns:a16="http://schemas.microsoft.com/office/drawing/2014/main" id="{2C287888-806D-F207-4030-0C7357B02F1C}"/>
              </a:ext>
            </a:extLst>
          </p:cNvPr>
          <p:cNvGrpSpPr/>
          <p:nvPr/>
        </p:nvGrpSpPr>
        <p:grpSpPr>
          <a:xfrm>
            <a:off x="4033209" y="4106492"/>
            <a:ext cx="3716387" cy="2670499"/>
            <a:chOff x="5775139" y="1599944"/>
            <a:chExt cx="5077534" cy="3648584"/>
          </a:xfrm>
        </p:grpSpPr>
        <p:pic>
          <p:nvPicPr>
            <p:cNvPr id="31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49B75F42-DC30-8B0E-C9FE-22327DF3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tângulo 23">
              <a:extLst>
                <a:ext uri="{FF2B5EF4-FFF2-40B4-BE49-F238E27FC236}">
                  <a16:creationId xmlns:a16="http://schemas.microsoft.com/office/drawing/2014/main" id="{1262720B-38A6-16A7-C1A3-FB8976CEF702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3" name="CaixaDeTexto 24">
            <a:extLst>
              <a:ext uri="{FF2B5EF4-FFF2-40B4-BE49-F238E27FC236}">
                <a16:creationId xmlns:a16="http://schemas.microsoft.com/office/drawing/2014/main" id="{B5C3AAE5-87EA-05D9-0F94-6C8DD07DF551}"/>
              </a:ext>
            </a:extLst>
          </p:cNvPr>
          <p:cNvSpPr txBox="1"/>
          <p:nvPr/>
        </p:nvSpPr>
        <p:spPr>
          <a:xfrm>
            <a:off x="7749596" y="4702254"/>
            <a:ext cx="22190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 nome será o mesmo do repositório do GitHub.</a:t>
            </a:r>
          </a:p>
          <a:p>
            <a:pPr algn="ctr"/>
            <a:br>
              <a:rPr lang="pt-BR" sz="1400" dirty="0"/>
            </a:br>
            <a:r>
              <a:rPr lang="pt-BR" sz="1400" dirty="0"/>
              <a:t>Será preenchido automaticamente</a:t>
            </a:r>
          </a:p>
        </p:txBody>
      </p:sp>
      <p:sp>
        <p:nvSpPr>
          <p:cNvPr id="34" name="Elipse 10">
            <a:extLst>
              <a:ext uri="{FF2B5EF4-FFF2-40B4-BE49-F238E27FC236}">
                <a16:creationId xmlns:a16="http://schemas.microsoft.com/office/drawing/2014/main" id="{FA4B186E-C0EE-DEF7-EF28-F695F3B1BB82}"/>
              </a:ext>
            </a:extLst>
          </p:cNvPr>
          <p:cNvSpPr/>
          <p:nvPr/>
        </p:nvSpPr>
        <p:spPr>
          <a:xfrm>
            <a:off x="3966786" y="98466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5" name="CaixaDeTexto 11">
            <a:extLst>
              <a:ext uri="{FF2B5EF4-FFF2-40B4-BE49-F238E27FC236}">
                <a16:creationId xmlns:a16="http://schemas.microsoft.com/office/drawing/2014/main" id="{101FE929-8270-773D-743E-762781E49500}"/>
              </a:ext>
            </a:extLst>
          </p:cNvPr>
          <p:cNvSpPr txBox="1"/>
          <p:nvPr/>
        </p:nvSpPr>
        <p:spPr>
          <a:xfrm>
            <a:off x="4169600" y="931739"/>
            <a:ext cx="428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Colar o link da URL copiado do GitHub nesse campo</a:t>
            </a:r>
            <a:endParaRPr lang="en-US" sz="1400" dirty="0"/>
          </a:p>
        </p:txBody>
      </p:sp>
      <p:grpSp>
        <p:nvGrpSpPr>
          <p:cNvPr id="36" name="Agrupar 13">
            <a:extLst>
              <a:ext uri="{FF2B5EF4-FFF2-40B4-BE49-F238E27FC236}">
                <a16:creationId xmlns:a16="http://schemas.microsoft.com/office/drawing/2014/main" id="{5FDC5FA5-299D-CE9E-90F5-697B330B472A}"/>
              </a:ext>
            </a:extLst>
          </p:cNvPr>
          <p:cNvGrpSpPr/>
          <p:nvPr/>
        </p:nvGrpSpPr>
        <p:grpSpPr>
          <a:xfrm>
            <a:off x="134524" y="1330478"/>
            <a:ext cx="3706708" cy="2670499"/>
            <a:chOff x="222868" y="1599944"/>
            <a:chExt cx="5077534" cy="3658111"/>
          </a:xfrm>
        </p:grpSpPr>
        <p:pic>
          <p:nvPicPr>
            <p:cNvPr id="37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1FC77D0C-2EDF-3CF1-5095-23C47CD7B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Retângulo 5">
              <a:extLst>
                <a:ext uri="{FF2B5EF4-FFF2-40B4-BE49-F238E27FC236}">
                  <a16:creationId xmlns:a16="http://schemas.microsoft.com/office/drawing/2014/main" id="{CAF7C7C5-D6C4-1BBA-D2C5-DA547FB89296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9" name="Elipse 9">
            <a:extLst>
              <a:ext uri="{FF2B5EF4-FFF2-40B4-BE49-F238E27FC236}">
                <a16:creationId xmlns:a16="http://schemas.microsoft.com/office/drawing/2014/main" id="{A7857E24-B298-8E73-121D-0137CD84D56A}"/>
              </a:ext>
            </a:extLst>
          </p:cNvPr>
          <p:cNvSpPr/>
          <p:nvPr/>
        </p:nvSpPr>
        <p:spPr>
          <a:xfrm>
            <a:off x="134524" y="98422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CaixaDeTexto 15">
            <a:extLst>
              <a:ext uri="{FF2B5EF4-FFF2-40B4-BE49-F238E27FC236}">
                <a16:creationId xmlns:a16="http://schemas.microsoft.com/office/drawing/2014/main" id="{4100D12B-6024-52D0-B932-10D5A3BE28E3}"/>
              </a:ext>
            </a:extLst>
          </p:cNvPr>
          <p:cNvSpPr txBox="1"/>
          <p:nvPr/>
        </p:nvSpPr>
        <p:spPr>
          <a:xfrm>
            <a:off x="337338" y="931739"/>
            <a:ext cx="227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o Git como opção</a:t>
            </a:r>
          </a:p>
        </p:txBody>
      </p:sp>
      <p:sp>
        <p:nvSpPr>
          <p:cNvPr id="43" name="Elipse 8">
            <a:extLst>
              <a:ext uri="{FF2B5EF4-FFF2-40B4-BE49-F238E27FC236}">
                <a16:creationId xmlns:a16="http://schemas.microsoft.com/office/drawing/2014/main" id="{65ED231A-AA37-EBCF-728F-EE699DFC80D9}"/>
              </a:ext>
            </a:extLst>
          </p:cNvPr>
          <p:cNvSpPr/>
          <p:nvPr/>
        </p:nvSpPr>
        <p:spPr>
          <a:xfrm>
            <a:off x="73698" y="91294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4" name="Elipse 8">
            <a:extLst>
              <a:ext uri="{FF2B5EF4-FFF2-40B4-BE49-F238E27FC236}">
                <a16:creationId xmlns:a16="http://schemas.microsoft.com/office/drawing/2014/main" id="{41BF4B85-9784-25B5-48FD-1214ED5239D6}"/>
              </a:ext>
            </a:extLst>
          </p:cNvPr>
          <p:cNvSpPr/>
          <p:nvPr/>
        </p:nvSpPr>
        <p:spPr>
          <a:xfrm>
            <a:off x="3872322" y="91294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Elipse 8">
            <a:extLst>
              <a:ext uri="{FF2B5EF4-FFF2-40B4-BE49-F238E27FC236}">
                <a16:creationId xmlns:a16="http://schemas.microsoft.com/office/drawing/2014/main" id="{25856083-05C2-2C54-D308-E9234222BE56}"/>
              </a:ext>
            </a:extLst>
          </p:cNvPr>
          <p:cNvSpPr/>
          <p:nvPr/>
        </p:nvSpPr>
        <p:spPr>
          <a:xfrm>
            <a:off x="8453321" y="93173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93039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F36DC7-15DD-3145-F0B0-BD1DE4E6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34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06C4532-F7E2-03B5-1678-A99C836D63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16" name="Imagem 1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7F44E88-D00B-B8A9-D4DA-CCAB9438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20" y="807110"/>
            <a:ext cx="7773725" cy="583688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FF30A99-77B7-C0AF-B80C-416A170E9591}"/>
              </a:ext>
            </a:extLst>
          </p:cNvPr>
          <p:cNvSpPr/>
          <p:nvPr/>
        </p:nvSpPr>
        <p:spPr>
          <a:xfrm>
            <a:off x="7807250" y="1368451"/>
            <a:ext cx="227901" cy="178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DE1A0FE-1EDB-C63C-2AD6-2A1775890FE1}"/>
              </a:ext>
            </a:extLst>
          </p:cNvPr>
          <p:cNvSpPr/>
          <p:nvPr/>
        </p:nvSpPr>
        <p:spPr>
          <a:xfrm>
            <a:off x="6393391" y="3903813"/>
            <a:ext cx="3466253" cy="274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648609-187B-4463-B4E5-4116F8093FF0}"/>
              </a:ext>
            </a:extLst>
          </p:cNvPr>
          <p:cNvSpPr txBox="1"/>
          <p:nvPr/>
        </p:nvSpPr>
        <p:spPr>
          <a:xfrm>
            <a:off x="9780985" y="1088399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9EFF5B2-C58D-5FEF-17E4-DACC737A08D5}"/>
              </a:ext>
            </a:extLst>
          </p:cNvPr>
          <p:cNvSpPr txBox="1"/>
          <p:nvPr/>
        </p:nvSpPr>
        <p:spPr>
          <a:xfrm>
            <a:off x="9859644" y="4076831"/>
            <a:ext cx="1222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Arquivos que estavam no repositório do GitHub</a:t>
            </a:r>
          </a:p>
        </p:txBody>
      </p:sp>
    </p:spTree>
    <p:extLst>
      <p:ext uri="{BB962C8B-B14F-4D97-AF65-F5344CB8AC3E}">
        <p14:creationId xmlns:p14="http://schemas.microsoft.com/office/powerpoint/2010/main" val="3023520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81244-4923-3F91-EDB6-99B87966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Parabéns</a:t>
            </a:r>
            <a:r>
              <a:rPr lang="en-US" b="1" dirty="0">
                <a:solidFill>
                  <a:srgbClr val="6E4F8A"/>
                </a:solidFill>
              </a:rPr>
              <a:t>, </a:t>
            </a:r>
            <a:r>
              <a:rPr lang="en-US" b="1" dirty="0" err="1">
                <a:solidFill>
                  <a:srgbClr val="6E4F8A"/>
                </a:solidFill>
              </a:rPr>
              <a:t>vocês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acabam</a:t>
            </a:r>
            <a:r>
              <a:rPr lang="en-US" b="1" dirty="0">
                <a:solidFill>
                  <a:srgbClr val="6E4F8A"/>
                </a:solidFill>
              </a:rPr>
              <a:t> de </a:t>
            </a:r>
            <a:r>
              <a:rPr lang="en-US" b="1" u="sng" dirty="0">
                <a:solidFill>
                  <a:srgbClr val="6E4F8A"/>
                </a:solidFill>
              </a:rPr>
              <a:t>clonar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primeiro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9581D5-019D-AAD3-1AB8-F1251832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Clones GIFs | Tenor">
            <a:extLst>
              <a:ext uri="{FF2B5EF4-FFF2-40B4-BE49-F238E27FC236}">
                <a16:creationId xmlns:a16="http://schemas.microsoft.com/office/drawing/2014/main" id="{78FC7D0C-CD10-08A2-3CAF-0EE4430E7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9" y="1922182"/>
            <a:ext cx="5253341" cy="42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8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56325-A5D4-0FDF-ED67-EC69B1A7E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CC9D5-9B6B-C88A-C778-8E85C725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Mas e se </a:t>
            </a:r>
            <a:r>
              <a:rPr lang="en-US" b="1" dirty="0" err="1">
                <a:solidFill>
                  <a:srgbClr val="6E4F8A"/>
                </a:solidFill>
              </a:rPr>
              <a:t>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quiser</a:t>
            </a:r>
            <a:r>
              <a:rPr lang="en-US" b="1" dirty="0">
                <a:solidFill>
                  <a:srgbClr val="6E4F8A"/>
                </a:solidFill>
              </a:rPr>
              <a:t> clonar um </a:t>
            </a:r>
            <a:r>
              <a:rPr lang="en-US" b="1" dirty="0" err="1">
                <a:solidFill>
                  <a:srgbClr val="6E4F8A"/>
                </a:solidFill>
              </a:rPr>
              <a:t>repostório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direto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pelo</a:t>
            </a:r>
            <a:r>
              <a:rPr lang="en-US" b="1" dirty="0">
                <a:solidFill>
                  <a:srgbClr val="6E4F8A"/>
                </a:solidFill>
              </a:rPr>
              <a:t> GitHub?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B8439D-3C83-CF4C-9101-F8E5C962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30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8418-65FC-C950-C4C3-97453BF3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A858D-A933-4F13-B6B2-7182D24E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Mas e se </a:t>
            </a:r>
            <a:r>
              <a:rPr lang="en-US" b="1" dirty="0" err="1">
                <a:solidFill>
                  <a:srgbClr val="6E4F8A"/>
                </a:solidFill>
              </a:rPr>
              <a:t>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quiser</a:t>
            </a:r>
            <a:r>
              <a:rPr lang="en-US" b="1" dirty="0">
                <a:solidFill>
                  <a:srgbClr val="6E4F8A"/>
                </a:solidFill>
              </a:rPr>
              <a:t> clonar um </a:t>
            </a:r>
            <a:r>
              <a:rPr lang="en-US" b="1" dirty="0" err="1">
                <a:solidFill>
                  <a:srgbClr val="6E4F8A"/>
                </a:solidFill>
              </a:rPr>
              <a:t>repostório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direto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pelo</a:t>
            </a:r>
            <a:r>
              <a:rPr lang="en-US" b="1" dirty="0">
                <a:solidFill>
                  <a:srgbClr val="6E4F8A"/>
                </a:solidFill>
              </a:rPr>
              <a:t> GitHub?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3B07EF-030D-F7E6-57D6-A0A8FFC3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37</a:t>
            </a:fld>
            <a:endParaRPr lang="en-US"/>
          </a:p>
        </p:txBody>
      </p:sp>
      <p:pic>
        <p:nvPicPr>
          <p:cNvPr id="5" name="Imagem 4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E1691E7D-938B-0E76-0F63-600AAB1D8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2218063"/>
            <a:ext cx="8242570" cy="45034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94E76F4-035B-5DB6-7885-9B57EA3BBE9F}"/>
              </a:ext>
            </a:extLst>
          </p:cNvPr>
          <p:cNvSpPr/>
          <p:nvPr/>
        </p:nvSpPr>
        <p:spPr>
          <a:xfrm>
            <a:off x="6591188" y="2311721"/>
            <a:ext cx="869927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3EC822-1541-2B5E-D436-EACEB4613195}"/>
              </a:ext>
            </a:extLst>
          </p:cNvPr>
          <p:cNvSpPr txBox="1"/>
          <p:nvPr/>
        </p:nvSpPr>
        <p:spPr>
          <a:xfrm>
            <a:off x="8610599" y="2269192"/>
            <a:ext cx="1782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Isso se chama </a:t>
            </a:r>
            <a:r>
              <a:rPr lang="pt-BR" sz="1400" b="1" i="1" u="sng" dirty="0" err="1"/>
              <a:t>fork</a:t>
            </a:r>
            <a:r>
              <a:rPr lang="pt-BR" sz="1400" dirty="0"/>
              <a:t>, e a única coisa que você precisa fazer é clicar nesse botão aí</a:t>
            </a:r>
          </a:p>
        </p:txBody>
      </p:sp>
    </p:spTree>
    <p:extLst>
      <p:ext uri="{BB962C8B-B14F-4D97-AF65-F5344CB8AC3E}">
        <p14:creationId xmlns:p14="http://schemas.microsoft.com/office/powerpoint/2010/main" val="847344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7EB0-F9DD-9C61-5DAE-53B0103E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74FAF-023B-1F96-B749-7076D18D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Mas e se </a:t>
            </a:r>
            <a:r>
              <a:rPr lang="en-US" b="1" dirty="0" err="1">
                <a:solidFill>
                  <a:srgbClr val="6E4F8A"/>
                </a:solidFill>
              </a:rPr>
              <a:t>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quiser</a:t>
            </a:r>
            <a:r>
              <a:rPr lang="en-US" b="1" dirty="0">
                <a:solidFill>
                  <a:srgbClr val="6E4F8A"/>
                </a:solidFill>
              </a:rPr>
              <a:t> clonar um </a:t>
            </a:r>
            <a:r>
              <a:rPr lang="en-US" b="1" dirty="0" err="1">
                <a:solidFill>
                  <a:srgbClr val="6E4F8A"/>
                </a:solidFill>
              </a:rPr>
              <a:t>repostório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direto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pelo</a:t>
            </a:r>
            <a:r>
              <a:rPr lang="en-US" b="1" dirty="0">
                <a:solidFill>
                  <a:srgbClr val="6E4F8A"/>
                </a:solidFill>
              </a:rPr>
              <a:t> GitHub?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A05BC0-2940-5BB0-417F-552AEEEB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Carl Sagan GIFs | Tenor">
            <a:extLst>
              <a:ext uri="{FF2B5EF4-FFF2-40B4-BE49-F238E27FC236}">
                <a16:creationId xmlns:a16="http://schemas.microsoft.com/office/drawing/2014/main" id="{CE83AEF7-5897-B030-75E0-24BA6FC7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02" y="4253555"/>
            <a:ext cx="2102795" cy="210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BBB287AC-DB7C-8B6F-6063-7D998799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2218063"/>
            <a:ext cx="8242570" cy="45034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4B2FEAB-87C1-3A91-E2B5-FC27E8452BDD}"/>
              </a:ext>
            </a:extLst>
          </p:cNvPr>
          <p:cNvSpPr/>
          <p:nvPr/>
        </p:nvSpPr>
        <p:spPr>
          <a:xfrm>
            <a:off x="6591188" y="2311721"/>
            <a:ext cx="869927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C8DA9B-E579-80A0-74D2-279FBAE0FFD7}"/>
              </a:ext>
            </a:extLst>
          </p:cNvPr>
          <p:cNvSpPr txBox="1"/>
          <p:nvPr/>
        </p:nvSpPr>
        <p:spPr>
          <a:xfrm>
            <a:off x="8610599" y="2269192"/>
            <a:ext cx="1782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Isso se chama </a:t>
            </a:r>
            <a:r>
              <a:rPr lang="pt-BR" sz="1400" b="1" i="1" u="sng" dirty="0" err="1"/>
              <a:t>fork</a:t>
            </a:r>
            <a:r>
              <a:rPr lang="pt-BR" sz="1400" dirty="0"/>
              <a:t>, e a única coisa que você precisa fazer é clicar nesse botão aí</a:t>
            </a:r>
          </a:p>
        </p:txBody>
      </p:sp>
    </p:spTree>
    <p:extLst>
      <p:ext uri="{BB962C8B-B14F-4D97-AF65-F5344CB8AC3E}">
        <p14:creationId xmlns:p14="http://schemas.microsoft.com/office/powerpoint/2010/main" val="2161411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8DDF1C-01DA-7CF2-8798-0378E393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39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0D918E-97F7-6325-53D2-13D97C1A05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pic>
        <p:nvPicPr>
          <p:cNvPr id="11" name="Imagem 10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CFB65274-9AA3-145E-49C8-AD5F81CB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27" y="1449398"/>
            <a:ext cx="7976711" cy="527207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4C68910-C08F-6A7E-3DD0-87F38471B436}"/>
              </a:ext>
            </a:extLst>
          </p:cNvPr>
          <p:cNvSpPr/>
          <p:nvPr/>
        </p:nvSpPr>
        <p:spPr>
          <a:xfrm>
            <a:off x="8175637" y="1575881"/>
            <a:ext cx="434964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4FA9C4-8B11-3B18-DB29-41886E78BE6A}"/>
              </a:ext>
            </a:extLst>
          </p:cNvPr>
          <p:cNvSpPr/>
          <p:nvPr/>
        </p:nvSpPr>
        <p:spPr>
          <a:xfrm>
            <a:off x="8250031" y="2070639"/>
            <a:ext cx="1197324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D8E199-FFD5-8896-B76F-313811CDE636}"/>
              </a:ext>
            </a:extLst>
          </p:cNvPr>
          <p:cNvSpPr/>
          <p:nvPr/>
        </p:nvSpPr>
        <p:spPr>
          <a:xfrm>
            <a:off x="8610600" y="134799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B92AC30-D726-CADA-0C7C-CA1827BD192B}"/>
              </a:ext>
            </a:extLst>
          </p:cNvPr>
          <p:cNvSpPr/>
          <p:nvPr/>
        </p:nvSpPr>
        <p:spPr>
          <a:xfrm>
            <a:off x="7965698" y="20706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  <a:endParaRPr lang="en-US" sz="1200" dirty="0"/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771C20BA-513F-24DC-5FB9-015970B18E6D}"/>
              </a:ext>
            </a:extLst>
          </p:cNvPr>
          <p:cNvSpPr/>
          <p:nvPr/>
        </p:nvSpPr>
        <p:spPr>
          <a:xfrm>
            <a:off x="7851172" y="200981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Elipse 8">
            <a:extLst>
              <a:ext uri="{FF2B5EF4-FFF2-40B4-BE49-F238E27FC236}">
                <a16:creationId xmlns:a16="http://schemas.microsoft.com/office/drawing/2014/main" id="{5CB25F74-8F52-36C5-2894-9006FB65251D}"/>
              </a:ext>
            </a:extLst>
          </p:cNvPr>
          <p:cNvSpPr/>
          <p:nvPr/>
        </p:nvSpPr>
        <p:spPr>
          <a:xfrm>
            <a:off x="8562065" y="122831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209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21D4-8B71-D60A-FE27-3F8835BB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13037-4360-CC3F-E1BF-B5B0957F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R e RStudio</a:t>
            </a:r>
          </a:p>
        </p:txBody>
      </p:sp>
      <p:pic>
        <p:nvPicPr>
          <p:cNvPr id="5" name="Imagem 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1C67B98E-15B7-E094-CFEC-90E8BF363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1446637"/>
            <a:ext cx="5875259" cy="361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9AF3DEF-5420-B93A-E78F-DD48F807B65E}"/>
              </a:ext>
            </a:extLst>
          </p:cNvPr>
          <p:cNvSpPr/>
          <p:nvPr/>
        </p:nvSpPr>
        <p:spPr>
          <a:xfrm>
            <a:off x="113070" y="11346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3513637-87FF-3C48-BBDA-64BD90CA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41" y="1446637"/>
            <a:ext cx="5875259" cy="4664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8802D21-70BD-2705-6FD6-4C577EF74F0C}"/>
              </a:ext>
            </a:extLst>
          </p:cNvPr>
          <p:cNvSpPr/>
          <p:nvPr/>
        </p:nvSpPr>
        <p:spPr>
          <a:xfrm>
            <a:off x="6212013" y="11346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C756A0C-3B07-4096-71C3-2F619A257913}"/>
              </a:ext>
            </a:extLst>
          </p:cNvPr>
          <p:cNvSpPr/>
          <p:nvPr/>
        </p:nvSpPr>
        <p:spPr>
          <a:xfrm>
            <a:off x="9340645" y="5063612"/>
            <a:ext cx="2733368" cy="96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2">
            <a:hlinkClick r:id="rId4"/>
            <a:extLst>
              <a:ext uri="{FF2B5EF4-FFF2-40B4-BE49-F238E27FC236}">
                <a16:creationId xmlns:a16="http://schemas.microsoft.com/office/drawing/2014/main" id="{2396096D-6B6F-5D8F-15DE-3B4319E5FC07}"/>
              </a:ext>
            </a:extLst>
          </p:cNvPr>
          <p:cNvSpPr txBox="1">
            <a:spLocks/>
          </p:cNvSpPr>
          <p:nvPr/>
        </p:nvSpPr>
        <p:spPr>
          <a:xfrm>
            <a:off x="6212013" y="6225381"/>
            <a:ext cx="4589206" cy="324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https://posit.co/download/rstudio-desktop/</a:t>
            </a:r>
            <a:endParaRPr lang="en-US" sz="180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2EB45A80-8131-415C-9A6B-12757C44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</a:t>
            </a:fld>
            <a:endParaRPr lang="en-US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A6DEFA0-287C-D7B0-2EC7-5DDFE65E66E8}"/>
              </a:ext>
            </a:extLst>
          </p:cNvPr>
          <p:cNvSpPr txBox="1">
            <a:spLocks/>
          </p:cNvSpPr>
          <p:nvPr/>
        </p:nvSpPr>
        <p:spPr>
          <a:xfrm>
            <a:off x="275303" y="5213386"/>
            <a:ext cx="4589206" cy="3615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hlinkClick r:id="rId5"/>
              </a:rPr>
              <a:t>https://cran.r-project.org/bin/windows/base/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8274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0C700-BA24-D262-2E64-93245BEC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B039D5-32CA-2D9E-1D22-17C739DD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40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5EE6EC-43AD-92C1-1A47-DC5C5C1704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E008C70-6EC0-6280-1059-235819004EC9}"/>
              </a:ext>
            </a:extLst>
          </p:cNvPr>
          <p:cNvGrpSpPr/>
          <p:nvPr/>
        </p:nvGrpSpPr>
        <p:grpSpPr>
          <a:xfrm>
            <a:off x="238448" y="2274074"/>
            <a:ext cx="6773749" cy="3369982"/>
            <a:chOff x="1471939" y="1755352"/>
            <a:chExt cx="9248122" cy="4600998"/>
          </a:xfrm>
        </p:grpSpPr>
        <p:pic>
          <p:nvPicPr>
            <p:cNvPr id="3" name="Imagem 2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4E7C4B0A-4BD4-58AF-FDBF-BAAF4224D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939" y="1755352"/>
              <a:ext cx="9248122" cy="460099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85ECF16-46F5-DBB6-C99F-46DECBD85252}"/>
                </a:ext>
              </a:extLst>
            </p:cNvPr>
            <p:cNvSpPr/>
            <p:nvPr/>
          </p:nvSpPr>
          <p:spPr>
            <a:xfrm>
              <a:off x="4088619" y="3780833"/>
              <a:ext cx="6256398" cy="6368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2730248-ABA0-FFED-2CD2-814264329224}"/>
                </a:ext>
              </a:extLst>
            </p:cNvPr>
            <p:cNvSpPr/>
            <p:nvPr/>
          </p:nvSpPr>
          <p:spPr>
            <a:xfrm>
              <a:off x="2244719" y="5209135"/>
              <a:ext cx="8221930" cy="99656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7" name="Imagem 16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6C7618B2-65FF-DA7C-1F73-0E4DDA52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28" y="1682410"/>
            <a:ext cx="4632838" cy="4656415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022C9C66-81F2-F1D7-1AD4-988679C0F842}"/>
              </a:ext>
            </a:extLst>
          </p:cNvPr>
          <p:cNvSpPr/>
          <p:nvPr/>
        </p:nvSpPr>
        <p:spPr>
          <a:xfrm>
            <a:off x="2053618" y="336638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F82EB52-18B3-152F-A523-203EC76D6512}"/>
              </a:ext>
            </a:extLst>
          </p:cNvPr>
          <p:cNvSpPr/>
          <p:nvPr/>
        </p:nvSpPr>
        <p:spPr>
          <a:xfrm>
            <a:off x="601654" y="460096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4F1E0B1-346B-DFA9-AEEF-A2D79608E9F4}"/>
              </a:ext>
            </a:extLst>
          </p:cNvPr>
          <p:cNvSpPr/>
          <p:nvPr/>
        </p:nvSpPr>
        <p:spPr>
          <a:xfrm>
            <a:off x="11742752" y="158100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A23A7B7-5D00-1D1A-F498-7B2A0F76AC6B}"/>
              </a:ext>
            </a:extLst>
          </p:cNvPr>
          <p:cNvSpPr/>
          <p:nvPr/>
        </p:nvSpPr>
        <p:spPr>
          <a:xfrm>
            <a:off x="11742752" y="592703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A8C8B7F-7AE9-6979-0085-066D673FCFF4}"/>
              </a:ext>
            </a:extLst>
          </p:cNvPr>
          <p:cNvSpPr/>
          <p:nvPr/>
        </p:nvSpPr>
        <p:spPr>
          <a:xfrm>
            <a:off x="7468005" y="1629812"/>
            <a:ext cx="4187967" cy="461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1DC2D13-8E90-53E4-2DEE-822EA2405A93}"/>
              </a:ext>
            </a:extLst>
          </p:cNvPr>
          <p:cNvSpPr/>
          <p:nvPr/>
        </p:nvSpPr>
        <p:spPr>
          <a:xfrm>
            <a:off x="10835403" y="6002410"/>
            <a:ext cx="874184" cy="303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764AF885-1EBB-E0D8-7FE1-56D4307080CA}"/>
              </a:ext>
            </a:extLst>
          </p:cNvPr>
          <p:cNvSpPr/>
          <p:nvPr/>
        </p:nvSpPr>
        <p:spPr>
          <a:xfrm>
            <a:off x="480003" y="4540144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E7DB6AE9-B944-9818-4E3A-5079B10858E2}"/>
              </a:ext>
            </a:extLst>
          </p:cNvPr>
          <p:cNvSpPr/>
          <p:nvPr/>
        </p:nvSpPr>
        <p:spPr>
          <a:xfrm>
            <a:off x="1992792" y="3301344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8CE98173-53A7-7AD8-03C2-F13736B93BB3}"/>
              </a:ext>
            </a:extLst>
          </p:cNvPr>
          <p:cNvSpPr/>
          <p:nvPr/>
        </p:nvSpPr>
        <p:spPr>
          <a:xfrm>
            <a:off x="11727474" y="149387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3460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1BC7F-72D3-5254-F906-1138FEB0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5FE81-68A8-A47F-7314-705665E7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41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AA4B93-C563-0CA9-ED54-CFE0F5D626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797D559-1BD6-44AC-2C1A-EC74A561A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39" y="1448360"/>
            <a:ext cx="7539461" cy="527311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6393B10-4259-5D27-E7D1-EC0E27884C99}"/>
              </a:ext>
            </a:extLst>
          </p:cNvPr>
          <p:cNvSpPr/>
          <p:nvPr/>
        </p:nvSpPr>
        <p:spPr>
          <a:xfrm>
            <a:off x="2540615" y="3266403"/>
            <a:ext cx="7330498" cy="7657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49B14-0CB5-A2BE-FD32-1D364A70A56C}"/>
              </a:ext>
            </a:extLst>
          </p:cNvPr>
          <p:cNvSpPr txBox="1"/>
          <p:nvPr/>
        </p:nvSpPr>
        <p:spPr>
          <a:xfrm>
            <a:off x="9982200" y="2690336"/>
            <a:ext cx="1668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Caminho na web do seu repositório no GitHub.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111B10-5847-6CEA-7DEF-A3EA65FA77EC}"/>
              </a:ext>
            </a:extLst>
          </p:cNvPr>
          <p:cNvSpPr txBox="1"/>
          <p:nvPr/>
        </p:nvSpPr>
        <p:spPr>
          <a:xfrm>
            <a:off x="9982200" y="3764567"/>
            <a:ext cx="1668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Esse é o link que vamos usar para clonar/importar esse repositório no </a:t>
            </a:r>
            <a:r>
              <a:rPr lang="pt-BR" sz="1400" dirty="0" err="1"/>
              <a:t>Rstudio</a:t>
            </a:r>
            <a:r>
              <a:rPr lang="pt-BR" sz="1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0279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4B8C-C037-C116-1C30-40CBD2CBA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E54B2-F154-2C9C-3D41-E3005C6B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645336-06CB-CF69-3303-4075AA2C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6E4F8A"/>
                </a:solidFill>
              </a:rPr>
              <a:t>Parabéns</a:t>
            </a:r>
            <a:r>
              <a:rPr lang="en-US" b="1" dirty="0">
                <a:solidFill>
                  <a:srgbClr val="6E4F8A"/>
                </a:solidFill>
              </a:rPr>
              <a:t>, </a:t>
            </a:r>
            <a:r>
              <a:rPr lang="en-US" b="1" dirty="0" err="1">
                <a:solidFill>
                  <a:srgbClr val="6E4F8A"/>
                </a:solidFill>
              </a:rPr>
              <a:t>vocês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acabam</a:t>
            </a:r>
            <a:r>
              <a:rPr lang="en-US" b="1" dirty="0">
                <a:solidFill>
                  <a:srgbClr val="6E4F8A"/>
                </a:solidFill>
              </a:rPr>
              <a:t> de </a:t>
            </a:r>
            <a:r>
              <a:rPr lang="en-US" b="1" u="sng" dirty="0" err="1">
                <a:solidFill>
                  <a:srgbClr val="6E4F8A"/>
                </a:solidFill>
              </a:rPr>
              <a:t>criar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primeiro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</a:t>
            </a:r>
            <a:endParaRPr lang="en-US" dirty="0"/>
          </a:p>
        </p:txBody>
      </p:sp>
      <p:pic>
        <p:nvPicPr>
          <p:cNvPr id="4098" name="Picture 2" descr="Clapping Leonardo Dicaprio GIF - Clapping Leonardo Dicaprio Leo Dicaprio -  Discover &amp; Share GIFs">
            <a:extLst>
              <a:ext uri="{FF2B5EF4-FFF2-40B4-BE49-F238E27FC236}">
                <a16:creationId xmlns:a16="http://schemas.microsoft.com/office/drawing/2014/main" id="{CEBE346A-4246-66F5-6B60-E80CC97CE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2401152"/>
            <a:ext cx="35623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783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DBF5-CEB6-23EA-A041-3572F9DAD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ED4171-51AA-136A-0799-10DEC62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43</a:t>
            </a:fld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667B9BA-4D6A-D0F6-BC9B-17D91F186B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</p:spTree>
    <p:extLst>
      <p:ext uri="{BB962C8B-B14F-4D97-AF65-F5344CB8AC3E}">
        <p14:creationId xmlns:p14="http://schemas.microsoft.com/office/powerpoint/2010/main" val="1393147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E2D8-6905-A3E7-A18C-AD3E2E0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0D8C3E9-70B9-19CC-B27A-B5A42C22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44</a:t>
            </a:fld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EE3C6A0-B7AB-69EE-8846-AFAE7F94BDA3}"/>
              </a:ext>
            </a:extLst>
          </p:cNvPr>
          <p:cNvGrpSpPr/>
          <p:nvPr/>
        </p:nvGrpSpPr>
        <p:grpSpPr>
          <a:xfrm>
            <a:off x="2590946" y="1425345"/>
            <a:ext cx="7010107" cy="5296130"/>
            <a:chOff x="2189150" y="818231"/>
            <a:chExt cx="7813700" cy="5903244"/>
          </a:xfrm>
        </p:grpSpPr>
        <p:pic>
          <p:nvPicPr>
            <p:cNvPr id="4" name="Imagem 3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3D849EC6-D5F4-2BFF-113F-F9B7B139C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150" y="818231"/>
              <a:ext cx="7813700" cy="5903244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7B3311A-DCAE-55A7-6CDC-FCA5DD47E475}"/>
                </a:ext>
              </a:extLst>
            </p:cNvPr>
            <p:cNvSpPr/>
            <p:nvPr/>
          </p:nvSpPr>
          <p:spPr>
            <a:xfrm>
              <a:off x="7300608" y="1141939"/>
              <a:ext cx="2702242" cy="2453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66314B-DA03-80B8-99C3-471F80F70713}"/>
                </a:ext>
              </a:extLst>
            </p:cNvPr>
            <p:cNvSpPr/>
            <p:nvPr/>
          </p:nvSpPr>
          <p:spPr>
            <a:xfrm>
              <a:off x="6869348" y="1387249"/>
              <a:ext cx="718226" cy="149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D21755CE-8FD1-0792-A587-C93A384EC4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</p:spTree>
    <p:extLst>
      <p:ext uri="{BB962C8B-B14F-4D97-AF65-F5344CB8AC3E}">
        <p14:creationId xmlns:p14="http://schemas.microsoft.com/office/powerpoint/2010/main" val="333875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62B72-EF67-9ABB-F016-7BF39766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DA07DC2-98FF-2CCC-2BE3-0C689EC4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45" y="829980"/>
            <a:ext cx="7835355" cy="5891495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5F0FCBDA-E4CB-6DE5-7367-A8646817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45</a:t>
            </a:fld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2FA117F-76F4-FE9A-466E-2D3D3E5D4C7F}"/>
              </a:ext>
            </a:extLst>
          </p:cNvPr>
          <p:cNvSpPr/>
          <p:nvPr/>
        </p:nvSpPr>
        <p:spPr>
          <a:xfrm>
            <a:off x="4301245" y="4247181"/>
            <a:ext cx="3480883" cy="645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FE558EF-5871-682B-7B0A-D59A82E25D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1854048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DE82D-AF3B-3A39-AFBC-365248DD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F7D9860-56E5-C553-C785-6C4D3FE4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46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C8E514E-3666-5808-7F9B-42EA46868039}"/>
              </a:ext>
            </a:extLst>
          </p:cNvPr>
          <p:cNvGrpSpPr/>
          <p:nvPr/>
        </p:nvGrpSpPr>
        <p:grpSpPr>
          <a:xfrm>
            <a:off x="114859" y="1253221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93053137-7570-A7DB-0BC6-F766FF77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12BAA67-D713-55CF-F235-FC708C5A0F28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D508063D-A259-A37B-D27C-9E0E56CD3D97}"/>
              </a:ext>
            </a:extLst>
          </p:cNvPr>
          <p:cNvSpPr/>
          <p:nvPr/>
        </p:nvSpPr>
        <p:spPr>
          <a:xfrm>
            <a:off x="114859" y="90696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60715-5F5E-1DB0-73F0-26AA62252AA0}"/>
              </a:ext>
            </a:extLst>
          </p:cNvPr>
          <p:cNvSpPr txBox="1"/>
          <p:nvPr/>
        </p:nvSpPr>
        <p:spPr>
          <a:xfrm>
            <a:off x="317673" y="854482"/>
            <a:ext cx="227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o Git como opção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31DA028-B0CA-6587-9456-87C30A7EF4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C03F4CC9-5D12-327E-9BC3-5BED044B26A4}"/>
              </a:ext>
            </a:extLst>
          </p:cNvPr>
          <p:cNvSpPr/>
          <p:nvPr/>
        </p:nvSpPr>
        <p:spPr>
          <a:xfrm>
            <a:off x="54034" y="85448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9268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636B-4ADC-913C-4676-ECE5CF97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B14F65C-4B98-17D2-A90D-A87F243A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47</a:t>
            </a:fld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5F581DD-20DA-0308-6BD0-DD40D963DA95}"/>
              </a:ext>
            </a:extLst>
          </p:cNvPr>
          <p:cNvGrpSpPr/>
          <p:nvPr/>
        </p:nvGrpSpPr>
        <p:grpSpPr>
          <a:xfrm>
            <a:off x="3972513" y="1244954"/>
            <a:ext cx="3716387" cy="2670499"/>
            <a:chOff x="5775139" y="1599944"/>
            <a:chExt cx="5077534" cy="3648584"/>
          </a:xfrm>
        </p:grpSpPr>
        <p:pic>
          <p:nvPicPr>
            <p:cNvPr id="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4DF1379A-BB4A-563F-BD81-9B43DD2C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6FEB744-B1FF-64A5-AF8C-8F95A1526E39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1" name="Elipse 10">
            <a:extLst>
              <a:ext uri="{FF2B5EF4-FFF2-40B4-BE49-F238E27FC236}">
                <a16:creationId xmlns:a16="http://schemas.microsoft.com/office/drawing/2014/main" id="{93DBAB2E-5B31-2780-C214-D28ACDAB73D8}"/>
              </a:ext>
            </a:extLst>
          </p:cNvPr>
          <p:cNvSpPr/>
          <p:nvPr/>
        </p:nvSpPr>
        <p:spPr>
          <a:xfrm>
            <a:off x="3943016" y="93903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B70AD1-8141-5B3C-868C-C1EA614B2AD4}"/>
              </a:ext>
            </a:extLst>
          </p:cNvPr>
          <p:cNvSpPr txBox="1"/>
          <p:nvPr/>
        </p:nvSpPr>
        <p:spPr>
          <a:xfrm>
            <a:off x="4145830" y="886554"/>
            <a:ext cx="4234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Colar o link da URL copiado do GitHub nesse campo</a:t>
            </a:r>
            <a:endParaRPr lang="en-US" sz="1400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8E37AFA-DDC8-D4DA-E1CB-6696E5B2E11D}"/>
              </a:ext>
            </a:extLst>
          </p:cNvPr>
          <p:cNvGrpSpPr/>
          <p:nvPr/>
        </p:nvGrpSpPr>
        <p:grpSpPr>
          <a:xfrm>
            <a:off x="3972512" y="4058896"/>
            <a:ext cx="3716387" cy="2670499"/>
            <a:chOff x="5775139" y="1599944"/>
            <a:chExt cx="5077534" cy="3648584"/>
          </a:xfrm>
        </p:grpSpPr>
        <p:pic>
          <p:nvPicPr>
            <p:cNvPr id="23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8254A3C5-5514-CCBD-89A3-7B1F55DF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D22A7C9-0229-1C4E-959D-7C91687935B3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620775-7808-AC63-65FE-F7C1DCED5EBB}"/>
              </a:ext>
            </a:extLst>
          </p:cNvPr>
          <p:cNvSpPr txBox="1"/>
          <p:nvPr/>
        </p:nvSpPr>
        <p:spPr>
          <a:xfrm>
            <a:off x="7688899" y="4748414"/>
            <a:ext cx="18454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O nome será o mesmo do repositório do GitHub.</a:t>
            </a:r>
            <a:br>
              <a:rPr lang="pt-BR" sz="1100" dirty="0"/>
            </a:br>
            <a:endParaRPr lang="pt-BR" sz="1100" dirty="0"/>
          </a:p>
          <a:p>
            <a:pPr algn="ctr"/>
            <a:r>
              <a:rPr lang="pt-BR" sz="1100" dirty="0"/>
              <a:t>Será preenchido automaticamente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A99B6A8-C4A6-DBAD-49C3-3487983863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grpSp>
        <p:nvGrpSpPr>
          <p:cNvPr id="19" name="Agrupar 13">
            <a:extLst>
              <a:ext uri="{FF2B5EF4-FFF2-40B4-BE49-F238E27FC236}">
                <a16:creationId xmlns:a16="http://schemas.microsoft.com/office/drawing/2014/main" id="{BBE5C9DB-9737-1BE1-8371-7F68D54D4E80}"/>
              </a:ext>
            </a:extLst>
          </p:cNvPr>
          <p:cNvGrpSpPr/>
          <p:nvPr/>
        </p:nvGrpSpPr>
        <p:grpSpPr>
          <a:xfrm>
            <a:off x="114859" y="1253221"/>
            <a:ext cx="3706708" cy="2670499"/>
            <a:chOff x="222868" y="1599944"/>
            <a:chExt cx="5077534" cy="3658111"/>
          </a:xfrm>
        </p:grpSpPr>
        <p:pic>
          <p:nvPicPr>
            <p:cNvPr id="20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5345DBFC-3B4C-45B6-410B-FF0B13471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etângulo 5">
              <a:extLst>
                <a:ext uri="{FF2B5EF4-FFF2-40B4-BE49-F238E27FC236}">
                  <a16:creationId xmlns:a16="http://schemas.microsoft.com/office/drawing/2014/main" id="{29FC0F02-C493-700A-F079-5491DFCA54C1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6" name="Elipse 9">
            <a:extLst>
              <a:ext uri="{FF2B5EF4-FFF2-40B4-BE49-F238E27FC236}">
                <a16:creationId xmlns:a16="http://schemas.microsoft.com/office/drawing/2014/main" id="{99E33487-769D-ECB8-13B8-53797F1E6448}"/>
              </a:ext>
            </a:extLst>
          </p:cNvPr>
          <p:cNvSpPr/>
          <p:nvPr/>
        </p:nvSpPr>
        <p:spPr>
          <a:xfrm>
            <a:off x="114859" y="90696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7" name="CaixaDeTexto 15">
            <a:extLst>
              <a:ext uri="{FF2B5EF4-FFF2-40B4-BE49-F238E27FC236}">
                <a16:creationId xmlns:a16="http://schemas.microsoft.com/office/drawing/2014/main" id="{ED99A222-1AA8-C492-9A10-1143FF852467}"/>
              </a:ext>
            </a:extLst>
          </p:cNvPr>
          <p:cNvSpPr txBox="1"/>
          <p:nvPr/>
        </p:nvSpPr>
        <p:spPr>
          <a:xfrm>
            <a:off x="317673" y="854482"/>
            <a:ext cx="227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o Git como opção</a:t>
            </a:r>
          </a:p>
        </p:txBody>
      </p:sp>
      <p:sp>
        <p:nvSpPr>
          <p:cNvPr id="28" name="Elipse 8">
            <a:extLst>
              <a:ext uri="{FF2B5EF4-FFF2-40B4-BE49-F238E27FC236}">
                <a16:creationId xmlns:a16="http://schemas.microsoft.com/office/drawing/2014/main" id="{5DC3BBCE-779D-468E-9334-E09EBF3141F1}"/>
              </a:ext>
            </a:extLst>
          </p:cNvPr>
          <p:cNvSpPr/>
          <p:nvPr/>
        </p:nvSpPr>
        <p:spPr>
          <a:xfrm>
            <a:off x="3872322" y="91294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Elipse 8">
            <a:extLst>
              <a:ext uri="{FF2B5EF4-FFF2-40B4-BE49-F238E27FC236}">
                <a16:creationId xmlns:a16="http://schemas.microsoft.com/office/drawing/2014/main" id="{E9462C2B-8343-EA77-2FF0-3F1A1212738C}"/>
              </a:ext>
            </a:extLst>
          </p:cNvPr>
          <p:cNvSpPr/>
          <p:nvPr/>
        </p:nvSpPr>
        <p:spPr>
          <a:xfrm>
            <a:off x="54034" y="85448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462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6A0E-992A-4CAF-2CA0-53D8BB73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F6636F9D-14D7-6B17-0F82-78FD5EF1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22" y="4058788"/>
            <a:ext cx="3716387" cy="2693336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D83BE25-96A2-3BB2-63D7-3C0E2745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730" y="6516526"/>
            <a:ext cx="2743200" cy="365125"/>
          </a:xfrm>
        </p:spPr>
        <p:txBody>
          <a:bodyPr/>
          <a:lstStyle/>
          <a:p>
            <a:fld id="{79B5B39C-3780-455C-80CA-14351220CBC6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78498B0-C7E7-F2F6-20FF-4EE5EFEF0406}"/>
              </a:ext>
            </a:extLst>
          </p:cNvPr>
          <p:cNvGrpSpPr/>
          <p:nvPr/>
        </p:nvGrpSpPr>
        <p:grpSpPr>
          <a:xfrm>
            <a:off x="8041723" y="1244846"/>
            <a:ext cx="3716387" cy="2670499"/>
            <a:chOff x="5775139" y="1599944"/>
            <a:chExt cx="5077534" cy="3648583"/>
          </a:xfrm>
        </p:grpSpPr>
        <p:pic>
          <p:nvPicPr>
            <p:cNvPr id="18" name="Imagem 1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026E949E-CF9D-BE70-8727-0766BBCB9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8E07E49-2AD3-877A-CC72-C9B6C0E1BB1D}"/>
                </a:ext>
              </a:extLst>
            </p:cNvPr>
            <p:cNvSpPr/>
            <p:nvPr/>
          </p:nvSpPr>
          <p:spPr>
            <a:xfrm>
              <a:off x="6941420" y="3424235"/>
              <a:ext cx="3800495" cy="48370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44A9341F-4FED-9434-B785-67B117881655}"/>
              </a:ext>
            </a:extLst>
          </p:cNvPr>
          <p:cNvSpPr/>
          <p:nvPr/>
        </p:nvSpPr>
        <p:spPr>
          <a:xfrm>
            <a:off x="8418345" y="94366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C7F6FE1-99FB-16D5-0E71-A5A47B80FFDC}"/>
              </a:ext>
            </a:extLst>
          </p:cNvPr>
          <p:cNvSpPr txBox="1"/>
          <p:nvPr/>
        </p:nvSpPr>
        <p:spPr>
          <a:xfrm>
            <a:off x="8621159" y="893111"/>
            <a:ext cx="3519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um local aonde a pasta será salva</a:t>
            </a:r>
            <a:endParaRPr lang="en-US" sz="1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EB798BE-FDD2-0E92-7FA0-AD454743EC24}"/>
              </a:ext>
            </a:extLst>
          </p:cNvPr>
          <p:cNvSpPr/>
          <p:nvPr/>
        </p:nvSpPr>
        <p:spPr>
          <a:xfrm>
            <a:off x="8853995" y="4724870"/>
            <a:ext cx="2781687" cy="1114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D71C838-C86E-16CC-B8C1-05348EED850A}"/>
              </a:ext>
            </a:extLst>
          </p:cNvPr>
          <p:cNvSpPr/>
          <p:nvPr/>
        </p:nvSpPr>
        <p:spPr>
          <a:xfrm>
            <a:off x="10402529" y="6449479"/>
            <a:ext cx="680346" cy="2712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F6C222A-C7D3-AF5D-EC09-FBA901DA58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grpSp>
        <p:nvGrpSpPr>
          <p:cNvPr id="33" name="Agrupar 14">
            <a:extLst>
              <a:ext uri="{FF2B5EF4-FFF2-40B4-BE49-F238E27FC236}">
                <a16:creationId xmlns:a16="http://schemas.microsoft.com/office/drawing/2014/main" id="{07E110ED-1180-7ACD-A181-69F119346DC1}"/>
              </a:ext>
            </a:extLst>
          </p:cNvPr>
          <p:cNvGrpSpPr/>
          <p:nvPr/>
        </p:nvGrpSpPr>
        <p:grpSpPr>
          <a:xfrm>
            <a:off x="3972513" y="1244954"/>
            <a:ext cx="3716387" cy="2670499"/>
            <a:chOff x="5775139" y="1599944"/>
            <a:chExt cx="5077534" cy="3648584"/>
          </a:xfrm>
        </p:grpSpPr>
        <p:pic>
          <p:nvPicPr>
            <p:cNvPr id="34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018BC63F-ACD5-87E3-19EB-C16290F14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Retângulo 8">
              <a:extLst>
                <a:ext uri="{FF2B5EF4-FFF2-40B4-BE49-F238E27FC236}">
                  <a16:creationId xmlns:a16="http://schemas.microsoft.com/office/drawing/2014/main" id="{B35AEB63-A06F-4465-E451-48DA7964BBE7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6" name="Elipse 10">
            <a:extLst>
              <a:ext uri="{FF2B5EF4-FFF2-40B4-BE49-F238E27FC236}">
                <a16:creationId xmlns:a16="http://schemas.microsoft.com/office/drawing/2014/main" id="{20DFEB4E-C8BA-39B7-A14D-09CF83A80F85}"/>
              </a:ext>
            </a:extLst>
          </p:cNvPr>
          <p:cNvSpPr/>
          <p:nvPr/>
        </p:nvSpPr>
        <p:spPr>
          <a:xfrm>
            <a:off x="3943016" y="93903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0E80E76B-D809-BBFE-53F5-2B98683BF94A}"/>
              </a:ext>
            </a:extLst>
          </p:cNvPr>
          <p:cNvSpPr txBox="1"/>
          <p:nvPr/>
        </p:nvSpPr>
        <p:spPr>
          <a:xfrm>
            <a:off x="4145831" y="886554"/>
            <a:ext cx="428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Colar o link da URL copiado do GitHub nesse campo</a:t>
            </a:r>
            <a:endParaRPr lang="en-US" sz="1400" dirty="0"/>
          </a:p>
        </p:txBody>
      </p:sp>
      <p:grpSp>
        <p:nvGrpSpPr>
          <p:cNvPr id="38" name="Agrupar 21">
            <a:extLst>
              <a:ext uri="{FF2B5EF4-FFF2-40B4-BE49-F238E27FC236}">
                <a16:creationId xmlns:a16="http://schemas.microsoft.com/office/drawing/2014/main" id="{1C32DF88-1AF2-F5F2-68C4-48718DCA8D6F}"/>
              </a:ext>
            </a:extLst>
          </p:cNvPr>
          <p:cNvGrpSpPr/>
          <p:nvPr/>
        </p:nvGrpSpPr>
        <p:grpSpPr>
          <a:xfrm>
            <a:off x="3972512" y="4058896"/>
            <a:ext cx="3716387" cy="2670499"/>
            <a:chOff x="5775139" y="1599944"/>
            <a:chExt cx="5077534" cy="3648584"/>
          </a:xfrm>
        </p:grpSpPr>
        <p:pic>
          <p:nvPicPr>
            <p:cNvPr id="39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2765EFC6-12DB-4EB2-F402-42448DD89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Retângulo 23">
              <a:extLst>
                <a:ext uri="{FF2B5EF4-FFF2-40B4-BE49-F238E27FC236}">
                  <a16:creationId xmlns:a16="http://schemas.microsoft.com/office/drawing/2014/main" id="{1FE31303-736D-A14B-C4A9-7C90047CF0DE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1" name="CaixaDeTexto 24">
            <a:extLst>
              <a:ext uri="{FF2B5EF4-FFF2-40B4-BE49-F238E27FC236}">
                <a16:creationId xmlns:a16="http://schemas.microsoft.com/office/drawing/2014/main" id="{5706A1C3-444A-BA8E-76D0-FC4B33851525}"/>
              </a:ext>
            </a:extLst>
          </p:cNvPr>
          <p:cNvSpPr txBox="1"/>
          <p:nvPr/>
        </p:nvSpPr>
        <p:spPr>
          <a:xfrm>
            <a:off x="2127080" y="4982969"/>
            <a:ext cx="18454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O nome será o mesmo do repositório do GitHub.</a:t>
            </a:r>
            <a:br>
              <a:rPr lang="pt-BR" sz="1100" dirty="0"/>
            </a:br>
            <a:endParaRPr lang="pt-BR" sz="1100" dirty="0"/>
          </a:p>
          <a:p>
            <a:pPr algn="ctr"/>
            <a:r>
              <a:rPr lang="pt-BR" sz="1100" dirty="0"/>
              <a:t>Será preenchido automaticamente</a:t>
            </a:r>
          </a:p>
        </p:txBody>
      </p:sp>
      <p:grpSp>
        <p:nvGrpSpPr>
          <p:cNvPr id="42" name="Agrupar 13">
            <a:extLst>
              <a:ext uri="{FF2B5EF4-FFF2-40B4-BE49-F238E27FC236}">
                <a16:creationId xmlns:a16="http://schemas.microsoft.com/office/drawing/2014/main" id="{0D41DAF9-C383-96D3-2CD8-1E17408515D3}"/>
              </a:ext>
            </a:extLst>
          </p:cNvPr>
          <p:cNvGrpSpPr/>
          <p:nvPr/>
        </p:nvGrpSpPr>
        <p:grpSpPr>
          <a:xfrm>
            <a:off x="114859" y="1253221"/>
            <a:ext cx="3706708" cy="2670499"/>
            <a:chOff x="222868" y="1599944"/>
            <a:chExt cx="5077534" cy="3658111"/>
          </a:xfrm>
        </p:grpSpPr>
        <p:pic>
          <p:nvPicPr>
            <p:cNvPr id="43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FF0E171F-283F-B157-D3C9-C658C9E1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Retângulo 5">
              <a:extLst>
                <a:ext uri="{FF2B5EF4-FFF2-40B4-BE49-F238E27FC236}">
                  <a16:creationId xmlns:a16="http://schemas.microsoft.com/office/drawing/2014/main" id="{868D216A-E87B-01D9-4D07-4CB67A213741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5" name="Elipse 9">
            <a:extLst>
              <a:ext uri="{FF2B5EF4-FFF2-40B4-BE49-F238E27FC236}">
                <a16:creationId xmlns:a16="http://schemas.microsoft.com/office/drawing/2014/main" id="{3C826D26-C627-0F47-E575-5303E55D2EA0}"/>
              </a:ext>
            </a:extLst>
          </p:cNvPr>
          <p:cNvSpPr/>
          <p:nvPr/>
        </p:nvSpPr>
        <p:spPr>
          <a:xfrm>
            <a:off x="114859" y="90696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6" name="CaixaDeTexto 15">
            <a:extLst>
              <a:ext uri="{FF2B5EF4-FFF2-40B4-BE49-F238E27FC236}">
                <a16:creationId xmlns:a16="http://schemas.microsoft.com/office/drawing/2014/main" id="{D8E40C5B-67FC-3FC2-A99D-404255244ADA}"/>
              </a:ext>
            </a:extLst>
          </p:cNvPr>
          <p:cNvSpPr txBox="1"/>
          <p:nvPr/>
        </p:nvSpPr>
        <p:spPr>
          <a:xfrm>
            <a:off x="317673" y="854482"/>
            <a:ext cx="227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Escolher o Git como opção</a:t>
            </a:r>
          </a:p>
        </p:txBody>
      </p:sp>
      <p:sp>
        <p:nvSpPr>
          <p:cNvPr id="47" name="Elipse 8">
            <a:extLst>
              <a:ext uri="{FF2B5EF4-FFF2-40B4-BE49-F238E27FC236}">
                <a16:creationId xmlns:a16="http://schemas.microsoft.com/office/drawing/2014/main" id="{B02E0DF8-AB56-8474-895F-5F0BA73B03DF}"/>
              </a:ext>
            </a:extLst>
          </p:cNvPr>
          <p:cNvSpPr/>
          <p:nvPr/>
        </p:nvSpPr>
        <p:spPr>
          <a:xfrm>
            <a:off x="8357519" y="84915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Elipse 8">
            <a:extLst>
              <a:ext uri="{FF2B5EF4-FFF2-40B4-BE49-F238E27FC236}">
                <a16:creationId xmlns:a16="http://schemas.microsoft.com/office/drawing/2014/main" id="{1AA551CA-BC55-C240-1C05-D351AEB98CD8}"/>
              </a:ext>
            </a:extLst>
          </p:cNvPr>
          <p:cNvSpPr/>
          <p:nvPr/>
        </p:nvSpPr>
        <p:spPr>
          <a:xfrm>
            <a:off x="3872322" y="91294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Elipse 8">
            <a:extLst>
              <a:ext uri="{FF2B5EF4-FFF2-40B4-BE49-F238E27FC236}">
                <a16:creationId xmlns:a16="http://schemas.microsoft.com/office/drawing/2014/main" id="{3D79731D-9841-C6C6-781E-630EA54A5E6F}"/>
              </a:ext>
            </a:extLst>
          </p:cNvPr>
          <p:cNvSpPr/>
          <p:nvPr/>
        </p:nvSpPr>
        <p:spPr>
          <a:xfrm>
            <a:off x="54034" y="85448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070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A3ED7-9605-02ED-3E22-F266A09D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E35DC4-5293-EA26-3FBD-D5BEFEE4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49</a:t>
            </a:fld>
            <a:endParaRPr lang="en-US"/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9600122-B812-2537-96A0-172997F3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E8C30EE-345F-82B2-69D7-5A06BD0F425B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A8F8CA-4CD7-B879-C9C9-2FAA09104962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8F158-D567-CEF1-0D37-92025F8C16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275517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D7D6-A5A0-BD1F-BA7D-4FDA1F00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3A2F892E-BA39-26C3-49A6-1B3741BEB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787911"/>
            <a:ext cx="7976550" cy="5997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B208C9-41D2-E8A1-A74C-9035C4E1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B6FF07C-D103-4019-0A8A-93E86425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7A30A0F-A7AE-AEE8-7C98-AB7C5508BE22}"/>
              </a:ext>
            </a:extLst>
          </p:cNvPr>
          <p:cNvSpPr/>
          <p:nvPr/>
        </p:nvSpPr>
        <p:spPr>
          <a:xfrm>
            <a:off x="2101514" y="1125551"/>
            <a:ext cx="302383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B5C062-67E1-4E2D-8ACC-6699ACD7089E}"/>
              </a:ext>
            </a:extLst>
          </p:cNvPr>
          <p:cNvSpPr txBox="1"/>
          <p:nvPr/>
        </p:nvSpPr>
        <p:spPr>
          <a:xfrm>
            <a:off x="151148" y="1212664"/>
            <a:ext cx="173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Abrir um novo script</a:t>
            </a:r>
            <a:endParaRPr lang="en-US" sz="1400" dirty="0"/>
          </a:p>
        </p:txBody>
      </p:sp>
      <p:sp>
        <p:nvSpPr>
          <p:cNvPr id="3" name="Retângulo 13">
            <a:extLst>
              <a:ext uri="{FF2B5EF4-FFF2-40B4-BE49-F238E27FC236}">
                <a16:creationId xmlns:a16="http://schemas.microsoft.com/office/drawing/2014/main" id="{A4563636-BBD2-9A84-2B89-8C839B6F418C}"/>
              </a:ext>
            </a:extLst>
          </p:cNvPr>
          <p:cNvSpPr/>
          <p:nvPr/>
        </p:nvSpPr>
        <p:spPr>
          <a:xfrm>
            <a:off x="2110163" y="1328365"/>
            <a:ext cx="1193476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8">
            <a:extLst>
              <a:ext uri="{FF2B5EF4-FFF2-40B4-BE49-F238E27FC236}">
                <a16:creationId xmlns:a16="http://schemas.microsoft.com/office/drawing/2014/main" id="{0BD27660-C252-991B-E5A2-3CA237BC5544}"/>
              </a:ext>
            </a:extLst>
          </p:cNvPr>
          <p:cNvSpPr/>
          <p:nvPr/>
        </p:nvSpPr>
        <p:spPr>
          <a:xfrm>
            <a:off x="1748889" y="96781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814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0944-9C16-9D5C-CE1D-6777C9517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EDC1A7-9F30-30D7-C383-C6E59FA9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50</a:t>
            </a:fld>
            <a:endParaRPr lang="en-US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8BE83FE-4A96-C1C0-1DF3-1746BC8FC585}"/>
              </a:ext>
            </a:extLst>
          </p:cNvPr>
          <p:cNvSpPr txBox="1"/>
          <p:nvPr/>
        </p:nvSpPr>
        <p:spPr>
          <a:xfrm>
            <a:off x="9859643" y="1343247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C6D3E906-6466-C84F-7DDF-F368A582B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A200F0-ABE6-3647-53ED-C7D8D60C96CB}"/>
              </a:ext>
            </a:extLst>
          </p:cNvPr>
          <p:cNvSpPr/>
          <p:nvPr/>
        </p:nvSpPr>
        <p:spPr>
          <a:xfrm>
            <a:off x="7773721" y="1475377"/>
            <a:ext cx="230546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DDE059-5647-84FF-5025-529260C0916A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86551C-89C8-45B8-3C66-9888CB9E9EFE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9979E7-FC9E-8732-E7CA-3F055C5B98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2387906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854-BFDF-187D-3E6D-B9841E9A7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E28966-51BE-DC7E-8CB3-67BE45C6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51</a:t>
            </a:fld>
            <a:endParaRPr lang="en-US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32B99C-66AD-E6E1-A166-B2F269ADC737}"/>
              </a:ext>
            </a:extLst>
          </p:cNvPr>
          <p:cNvSpPr txBox="1"/>
          <p:nvPr/>
        </p:nvSpPr>
        <p:spPr>
          <a:xfrm>
            <a:off x="9859644" y="4007232"/>
            <a:ext cx="23323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Arquivos que estavam no repositório do GitHub 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Aqui está vazio, pois criamos um repositório que só tem dados de acesso do github (.</a:t>
            </a:r>
            <a:r>
              <a:rPr lang="pt-BR" sz="1400" dirty="0" err="1"/>
              <a:t>gitgnore</a:t>
            </a:r>
            <a:r>
              <a:rPr lang="pt-BR" sz="1400" dirty="0"/>
              <a:t>)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509292D2-E007-2FC0-7C9E-2C60AC627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CCDAECA-63D2-D8EF-749B-46A085253500}"/>
              </a:ext>
            </a:extLst>
          </p:cNvPr>
          <p:cNvSpPr/>
          <p:nvPr/>
        </p:nvSpPr>
        <p:spPr>
          <a:xfrm>
            <a:off x="7773721" y="1475377"/>
            <a:ext cx="230546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87EC2F-A0B6-0036-56EB-A05E823AD3FE}"/>
              </a:ext>
            </a:extLst>
          </p:cNvPr>
          <p:cNvSpPr/>
          <p:nvPr/>
        </p:nvSpPr>
        <p:spPr>
          <a:xfrm>
            <a:off x="6344747" y="4102036"/>
            <a:ext cx="3514896" cy="2755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E273A7-FCAB-0E65-99A2-F2C4A3C9A3F3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73853B6-2254-5549-929B-241AEC3A211E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2BC36C1-DBC1-69A9-84AF-8D6E04E6DE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9" name="CaixaDeTexto 18">
            <a:extLst>
              <a:ext uri="{FF2B5EF4-FFF2-40B4-BE49-F238E27FC236}">
                <a16:creationId xmlns:a16="http://schemas.microsoft.com/office/drawing/2014/main" id="{2FA6B937-1330-996E-1AEA-78B11D78A880}"/>
              </a:ext>
            </a:extLst>
          </p:cNvPr>
          <p:cNvSpPr txBox="1"/>
          <p:nvPr/>
        </p:nvSpPr>
        <p:spPr>
          <a:xfrm>
            <a:off x="9859643" y="1343247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16222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F5D3B-EC01-3F1D-DB11-AB17B949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795E56B-E29A-80E0-835A-4E2CF90C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5501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60E7AD-D69F-49D9-8388-0D3C5C95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52</a:t>
            </a:fld>
            <a:endParaRPr lang="en-US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F88018-7DA8-CCA5-FA24-699C1A188978}"/>
              </a:ext>
            </a:extLst>
          </p:cNvPr>
          <p:cNvSpPr txBox="1"/>
          <p:nvPr/>
        </p:nvSpPr>
        <p:spPr>
          <a:xfrm>
            <a:off x="6401014" y="2837514"/>
            <a:ext cx="16515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Clique aqui para criar uma pasta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D72EB94-4116-4632-0978-72877BCD4CA0}"/>
              </a:ext>
            </a:extLst>
          </p:cNvPr>
          <p:cNvSpPr/>
          <p:nvPr/>
        </p:nvSpPr>
        <p:spPr>
          <a:xfrm>
            <a:off x="6373737" y="3643848"/>
            <a:ext cx="469885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064C353-32AC-D4F1-211D-BA69F2A0097C}"/>
              </a:ext>
            </a:extLst>
          </p:cNvPr>
          <p:cNvSpPr/>
          <p:nvPr/>
        </p:nvSpPr>
        <p:spPr>
          <a:xfrm>
            <a:off x="4070484" y="3398025"/>
            <a:ext cx="2175041" cy="1018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307AA6-0510-BB00-E559-E89D7F2292E7}"/>
              </a:ext>
            </a:extLst>
          </p:cNvPr>
          <p:cNvSpPr/>
          <p:nvPr/>
        </p:nvSpPr>
        <p:spPr>
          <a:xfrm>
            <a:off x="4174001" y="3843220"/>
            <a:ext cx="469885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5C4B773-5DE7-6256-5733-072BBC90F493}"/>
              </a:ext>
            </a:extLst>
          </p:cNvPr>
          <p:cNvSpPr/>
          <p:nvPr/>
        </p:nvSpPr>
        <p:spPr>
          <a:xfrm>
            <a:off x="5074023" y="4173899"/>
            <a:ext cx="540196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F7842C6-D161-8266-0783-E77DF0845D7D}"/>
              </a:ext>
            </a:extLst>
          </p:cNvPr>
          <p:cNvSpPr/>
          <p:nvPr/>
        </p:nvSpPr>
        <p:spPr>
          <a:xfrm>
            <a:off x="6727207" y="339802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855DB25-2549-6D80-1178-23F98C5D4A0B}"/>
              </a:ext>
            </a:extLst>
          </p:cNvPr>
          <p:cNvSpPr/>
          <p:nvPr/>
        </p:nvSpPr>
        <p:spPr>
          <a:xfrm>
            <a:off x="2339308" y="322618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4D50C1-6660-DB0B-D293-DD5660EE679D}"/>
              </a:ext>
            </a:extLst>
          </p:cNvPr>
          <p:cNvSpPr txBox="1"/>
          <p:nvPr/>
        </p:nvSpPr>
        <p:spPr>
          <a:xfrm>
            <a:off x="2332357" y="3429000"/>
            <a:ext cx="167402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Dê esse nome para a pasta que será criada</a:t>
            </a:r>
            <a:br>
              <a:rPr lang="pt-BR" sz="1400" dirty="0"/>
            </a:br>
            <a:r>
              <a:rPr lang="pt-BR" sz="1400" dirty="0"/>
              <a:t>‘</a:t>
            </a:r>
            <a:r>
              <a:rPr lang="pt-BR" sz="1400" b="1" dirty="0"/>
              <a:t>00_scripts</a:t>
            </a:r>
            <a:r>
              <a:rPr lang="pt-BR" sz="1400" dirty="0"/>
              <a:t>’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A1E112-0529-7AFF-8118-048151F9A5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Elipse 8">
            <a:extLst>
              <a:ext uri="{FF2B5EF4-FFF2-40B4-BE49-F238E27FC236}">
                <a16:creationId xmlns:a16="http://schemas.microsoft.com/office/drawing/2014/main" id="{A01A05D5-35FD-5621-43D5-D20B2B7AFF0F}"/>
              </a:ext>
            </a:extLst>
          </p:cNvPr>
          <p:cNvSpPr/>
          <p:nvPr/>
        </p:nvSpPr>
        <p:spPr>
          <a:xfrm>
            <a:off x="2263425" y="313564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BB0EA789-74E5-2E0B-D0A9-687311EEA0AF}"/>
              </a:ext>
            </a:extLst>
          </p:cNvPr>
          <p:cNvSpPr/>
          <p:nvPr/>
        </p:nvSpPr>
        <p:spPr>
          <a:xfrm>
            <a:off x="6681389" y="329787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Elipse 8">
            <a:extLst>
              <a:ext uri="{FF2B5EF4-FFF2-40B4-BE49-F238E27FC236}">
                <a16:creationId xmlns:a16="http://schemas.microsoft.com/office/drawing/2014/main" id="{F6EFF2ED-E933-866F-236A-CB954E366FEC}"/>
              </a:ext>
            </a:extLst>
          </p:cNvPr>
          <p:cNvSpPr/>
          <p:nvPr/>
        </p:nvSpPr>
        <p:spPr>
          <a:xfrm>
            <a:off x="4707992" y="376299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Elipse 8">
            <a:extLst>
              <a:ext uri="{FF2B5EF4-FFF2-40B4-BE49-F238E27FC236}">
                <a16:creationId xmlns:a16="http://schemas.microsoft.com/office/drawing/2014/main" id="{ACBEB485-629F-1509-0E61-4D7181620D73}"/>
              </a:ext>
            </a:extLst>
          </p:cNvPr>
          <p:cNvSpPr/>
          <p:nvPr/>
        </p:nvSpPr>
        <p:spPr>
          <a:xfrm>
            <a:off x="4724874" y="4220874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79823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0E4DB-6CF2-C671-69F6-F0C62615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5355A43-7CFF-4A00-CDEB-30B749F8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467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CA6EC6-164E-BF36-B7E9-CBDEFDC8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53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5A7731-9D76-ADBF-EA12-12BA0EE2D286}"/>
              </a:ext>
            </a:extLst>
          </p:cNvPr>
          <p:cNvSpPr/>
          <p:nvPr/>
        </p:nvSpPr>
        <p:spPr>
          <a:xfrm>
            <a:off x="6368613" y="4501510"/>
            <a:ext cx="834045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445646-259E-3F2D-5820-93D351C764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1430350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0AAA-F7C4-F523-FC69-08BE13AD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5B7F5CB5-6A35-578B-E862-ACEFE014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8571" cy="596501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4B9CB2-D025-A15C-9B10-E73D2460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54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0D493-219A-3BEF-79CE-625A72366A75}"/>
              </a:ext>
            </a:extLst>
          </p:cNvPr>
          <p:cNvSpPr/>
          <p:nvPr/>
        </p:nvSpPr>
        <p:spPr>
          <a:xfrm>
            <a:off x="2280024" y="1771381"/>
            <a:ext cx="1728784" cy="17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27D58F-58F5-DD66-3632-8FDE07BA7410}"/>
              </a:ext>
            </a:extLst>
          </p:cNvPr>
          <p:cNvSpPr txBox="1"/>
          <p:nvPr/>
        </p:nvSpPr>
        <p:spPr>
          <a:xfrm>
            <a:off x="4059093" y="1771381"/>
            <a:ext cx="2164726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 o cursor do mouse </a:t>
            </a:r>
            <a:r>
              <a:rPr lang="pt-BR" sz="1400" b="1" dirty="0"/>
              <a:t>posicionado</a:t>
            </a:r>
            <a:r>
              <a:rPr lang="pt-BR" sz="1400" dirty="0"/>
              <a:t> em qualquer parte da linha </a:t>
            </a:r>
            <a:r>
              <a:rPr lang="pt-BR" sz="1400" b="1" dirty="0"/>
              <a:t>1</a:t>
            </a:r>
            <a:r>
              <a:rPr lang="pt-BR" sz="1400" dirty="0"/>
              <a:t>, aperte </a:t>
            </a:r>
            <a:r>
              <a:rPr lang="pt-BR" sz="1400" b="1" u="sng" dirty="0" err="1"/>
              <a:t>Ctrl+R</a:t>
            </a:r>
            <a:r>
              <a:rPr lang="pt-BR" sz="1400" dirty="0"/>
              <a:t> para </a:t>
            </a:r>
            <a:r>
              <a:rPr lang="pt-BR" sz="1400" b="1" dirty="0"/>
              <a:t>executar</a:t>
            </a:r>
            <a:r>
              <a:rPr lang="pt-BR" sz="1400" dirty="0"/>
              <a:t> essa linha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D3BEBB4-5BE5-9735-8CB9-93424E3F8852}"/>
              </a:ext>
            </a:extLst>
          </p:cNvPr>
          <p:cNvSpPr/>
          <p:nvPr/>
        </p:nvSpPr>
        <p:spPr>
          <a:xfrm>
            <a:off x="3831137" y="194310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B73C27-7A1D-CF98-CDDF-FE8F94C7C8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Elipse 8">
            <a:extLst>
              <a:ext uri="{FF2B5EF4-FFF2-40B4-BE49-F238E27FC236}">
                <a16:creationId xmlns:a16="http://schemas.microsoft.com/office/drawing/2014/main" id="{E89119C7-42A6-8D68-CBC2-0C70B86DF09C}"/>
              </a:ext>
            </a:extLst>
          </p:cNvPr>
          <p:cNvSpPr/>
          <p:nvPr/>
        </p:nvSpPr>
        <p:spPr>
          <a:xfrm>
            <a:off x="3770311" y="188227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3081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656C3-A651-2F2C-6535-0B65EED6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C7CD426-49E3-1076-7861-B094394CA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8571" cy="596501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F15342-02F7-1AC5-9C27-6C9C4F2B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55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DFE7C0-E40E-8AA8-26C6-4057B1CB74D4}"/>
              </a:ext>
            </a:extLst>
          </p:cNvPr>
          <p:cNvSpPr/>
          <p:nvPr/>
        </p:nvSpPr>
        <p:spPr>
          <a:xfrm>
            <a:off x="2280024" y="1771381"/>
            <a:ext cx="1728784" cy="17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4EF4DFA-6E25-65F2-6B6E-E651C849C083}"/>
              </a:ext>
            </a:extLst>
          </p:cNvPr>
          <p:cNvSpPr/>
          <p:nvPr/>
        </p:nvSpPr>
        <p:spPr>
          <a:xfrm>
            <a:off x="1995294" y="6405081"/>
            <a:ext cx="2013513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3FD28C-C26A-2972-32AA-51CAD5C8E4F6}"/>
              </a:ext>
            </a:extLst>
          </p:cNvPr>
          <p:cNvSpPr txBox="1"/>
          <p:nvPr/>
        </p:nvSpPr>
        <p:spPr>
          <a:xfrm>
            <a:off x="254735" y="5551924"/>
            <a:ext cx="1668437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Se tudo der certo, a mesma mensagem será exibida na aba do console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75BD95A-F139-A44D-11E3-B2B281F804C3}"/>
              </a:ext>
            </a:extLst>
          </p:cNvPr>
          <p:cNvSpPr/>
          <p:nvPr/>
        </p:nvSpPr>
        <p:spPr>
          <a:xfrm>
            <a:off x="3831137" y="194310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F36BF91-5FA5-9917-072C-CB60C7986F6E}"/>
              </a:ext>
            </a:extLst>
          </p:cNvPr>
          <p:cNvSpPr/>
          <p:nvPr/>
        </p:nvSpPr>
        <p:spPr>
          <a:xfrm>
            <a:off x="4059093" y="643750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FC2E0-A49E-97A6-F21B-6C0D22972C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CaixaDeTexto 10">
            <a:extLst>
              <a:ext uri="{FF2B5EF4-FFF2-40B4-BE49-F238E27FC236}">
                <a16:creationId xmlns:a16="http://schemas.microsoft.com/office/drawing/2014/main" id="{29C79331-F016-7CE3-ED05-D84FB463FE9E}"/>
              </a:ext>
            </a:extLst>
          </p:cNvPr>
          <p:cNvSpPr txBox="1"/>
          <p:nvPr/>
        </p:nvSpPr>
        <p:spPr>
          <a:xfrm>
            <a:off x="4059093" y="1771381"/>
            <a:ext cx="2164726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Com o cursor do mouse </a:t>
            </a:r>
            <a:r>
              <a:rPr lang="pt-BR" sz="1400" b="1" dirty="0"/>
              <a:t>posicionado</a:t>
            </a:r>
            <a:r>
              <a:rPr lang="pt-BR" sz="1400" dirty="0"/>
              <a:t> em qualquer parte da linha </a:t>
            </a:r>
            <a:r>
              <a:rPr lang="pt-BR" sz="1400" b="1" dirty="0"/>
              <a:t>1</a:t>
            </a:r>
            <a:r>
              <a:rPr lang="pt-BR" sz="1400" dirty="0"/>
              <a:t>, aperte </a:t>
            </a:r>
            <a:r>
              <a:rPr lang="pt-BR" sz="1400" b="1" u="sng" dirty="0" err="1"/>
              <a:t>Ctrl+R</a:t>
            </a:r>
            <a:r>
              <a:rPr lang="pt-BR" sz="1400" dirty="0"/>
              <a:t> para </a:t>
            </a:r>
            <a:r>
              <a:rPr lang="pt-BR" sz="1400" b="1" dirty="0"/>
              <a:t>executar</a:t>
            </a:r>
            <a:r>
              <a:rPr lang="pt-BR" sz="1400" dirty="0"/>
              <a:t> essa linha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DF437D02-27A4-CCFF-E3BF-DC2DB8FFE2CC}"/>
              </a:ext>
            </a:extLst>
          </p:cNvPr>
          <p:cNvSpPr/>
          <p:nvPr/>
        </p:nvSpPr>
        <p:spPr>
          <a:xfrm>
            <a:off x="3770311" y="188227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Elipse 8">
            <a:extLst>
              <a:ext uri="{FF2B5EF4-FFF2-40B4-BE49-F238E27FC236}">
                <a16:creationId xmlns:a16="http://schemas.microsoft.com/office/drawing/2014/main" id="{06B3B810-4FCD-54DB-080B-2D89E3C70FB3}"/>
              </a:ext>
            </a:extLst>
          </p:cNvPr>
          <p:cNvSpPr/>
          <p:nvPr/>
        </p:nvSpPr>
        <p:spPr>
          <a:xfrm>
            <a:off x="4043968" y="635635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0513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924E-BDEE-01E0-FF22-B4D11BE6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12305F-0210-7B7F-AA5E-95173884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56</a:t>
            </a:fld>
            <a:endParaRPr lang="en-US"/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8D5F1122-373C-FC0A-28A4-DACB847A7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7" y="680914"/>
            <a:ext cx="7892792" cy="5926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894480-807B-06DF-349F-5A9ADD8EAF93}"/>
              </a:ext>
            </a:extLst>
          </p:cNvPr>
          <p:cNvSpPr/>
          <p:nvPr/>
        </p:nvSpPr>
        <p:spPr>
          <a:xfrm>
            <a:off x="2630914" y="1368879"/>
            <a:ext cx="1638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FD1B26C-3372-1139-FC68-F9E96468B94B}"/>
              </a:ext>
            </a:extLst>
          </p:cNvPr>
          <p:cNvSpPr/>
          <p:nvPr/>
        </p:nvSpPr>
        <p:spPr>
          <a:xfrm>
            <a:off x="2794715" y="11660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9E240F4-DDB9-A1B5-975D-145E7632341D}"/>
              </a:ext>
            </a:extLst>
          </p:cNvPr>
          <p:cNvSpPr txBox="1"/>
          <p:nvPr/>
        </p:nvSpPr>
        <p:spPr>
          <a:xfrm>
            <a:off x="519932" y="1166065"/>
            <a:ext cx="135272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Vamos </a:t>
            </a:r>
            <a:r>
              <a:rPr lang="pt-BR" sz="1400" b="1" dirty="0"/>
              <a:t>salvar</a:t>
            </a:r>
            <a:r>
              <a:rPr lang="pt-BR" sz="1400" dirty="0"/>
              <a:t> esse script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EB096-454C-4831-C845-9B9FF7745F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EC94C5D6-76D5-687C-B838-57F598A35E2A}"/>
              </a:ext>
            </a:extLst>
          </p:cNvPr>
          <p:cNvSpPr/>
          <p:nvPr/>
        </p:nvSpPr>
        <p:spPr>
          <a:xfrm>
            <a:off x="2786216" y="109234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135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71E6-CCB6-794C-4F7C-01F01311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703C44-124F-B2D7-6BAB-429EC15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57</a:t>
            </a:fld>
            <a:endParaRPr lang="en-US"/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6FA44CF0-2CC3-5F55-694E-26AE5348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7" y="680914"/>
            <a:ext cx="7892792" cy="5926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A6E8160-D386-A8D4-B0A0-6B2CE3E6AD08}"/>
              </a:ext>
            </a:extLst>
          </p:cNvPr>
          <p:cNvSpPr/>
          <p:nvPr/>
        </p:nvSpPr>
        <p:spPr>
          <a:xfrm>
            <a:off x="2630914" y="1368879"/>
            <a:ext cx="1638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F550D2A-F970-BA9A-A1AD-D213A7C672AC}"/>
              </a:ext>
            </a:extLst>
          </p:cNvPr>
          <p:cNvSpPr/>
          <p:nvPr/>
        </p:nvSpPr>
        <p:spPr>
          <a:xfrm>
            <a:off x="6587613" y="1662947"/>
            <a:ext cx="5666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17F5445-45CE-E3C2-CEE6-D32B6FEB05B8}"/>
              </a:ext>
            </a:extLst>
          </p:cNvPr>
          <p:cNvSpPr/>
          <p:nvPr/>
        </p:nvSpPr>
        <p:spPr>
          <a:xfrm>
            <a:off x="2794715" y="11660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07F46F-81A0-0651-74BE-2C97404E7138}"/>
              </a:ext>
            </a:extLst>
          </p:cNvPr>
          <p:cNvSpPr/>
          <p:nvPr/>
        </p:nvSpPr>
        <p:spPr>
          <a:xfrm>
            <a:off x="6782350" y="14098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  <a:endParaRPr lang="en-US" sz="12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C6E5CE-B54A-9D70-11A2-8E1AF0CEC6C1}"/>
              </a:ext>
            </a:extLst>
          </p:cNvPr>
          <p:cNvSpPr txBox="1"/>
          <p:nvPr/>
        </p:nvSpPr>
        <p:spPr>
          <a:xfrm>
            <a:off x="7040358" y="898140"/>
            <a:ext cx="252072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Selecione a pasta que criamos, pois todos os scripts serão guardados nela.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41F859D-EC4D-49AE-890A-4945365B66A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7" name="CaixaDeTexto 20">
            <a:extLst>
              <a:ext uri="{FF2B5EF4-FFF2-40B4-BE49-F238E27FC236}">
                <a16:creationId xmlns:a16="http://schemas.microsoft.com/office/drawing/2014/main" id="{2CD37722-E69D-34B1-F3E9-76A4E20FDCF1}"/>
              </a:ext>
            </a:extLst>
          </p:cNvPr>
          <p:cNvSpPr txBox="1"/>
          <p:nvPr/>
        </p:nvSpPr>
        <p:spPr>
          <a:xfrm>
            <a:off x="519932" y="1166065"/>
            <a:ext cx="135272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Vamos </a:t>
            </a:r>
            <a:r>
              <a:rPr lang="pt-BR" sz="1400" b="1" dirty="0"/>
              <a:t>salvar</a:t>
            </a:r>
            <a:r>
              <a:rPr lang="pt-BR" sz="1400" dirty="0"/>
              <a:t> esse script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C1356A3-A7BA-342A-5668-C634C7180666}"/>
              </a:ext>
            </a:extLst>
          </p:cNvPr>
          <p:cNvSpPr/>
          <p:nvPr/>
        </p:nvSpPr>
        <p:spPr>
          <a:xfrm>
            <a:off x="2786216" y="109234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Elipse 8">
            <a:extLst>
              <a:ext uri="{FF2B5EF4-FFF2-40B4-BE49-F238E27FC236}">
                <a16:creationId xmlns:a16="http://schemas.microsoft.com/office/drawing/2014/main" id="{54BD49D7-1ACD-43D2-F5B4-2192F34DB6C5}"/>
              </a:ext>
            </a:extLst>
          </p:cNvPr>
          <p:cNvSpPr/>
          <p:nvPr/>
        </p:nvSpPr>
        <p:spPr>
          <a:xfrm>
            <a:off x="6715893" y="128818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8886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B2CC-6D1D-8091-7063-BB0CF86F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20B24D-AE6E-B2A7-AC5E-E5849A81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58</a:t>
            </a:fld>
            <a:endParaRPr lang="en-US"/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000C9091-1298-A195-8223-0B5977F2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7" y="680914"/>
            <a:ext cx="7892792" cy="5926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125524-ED28-3C8D-847B-F9A2AFC90E20}"/>
              </a:ext>
            </a:extLst>
          </p:cNvPr>
          <p:cNvSpPr/>
          <p:nvPr/>
        </p:nvSpPr>
        <p:spPr>
          <a:xfrm>
            <a:off x="2630914" y="1368879"/>
            <a:ext cx="1638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BAAF4B-12D7-1254-A4F2-5BDC236414E0}"/>
              </a:ext>
            </a:extLst>
          </p:cNvPr>
          <p:cNvSpPr/>
          <p:nvPr/>
        </p:nvSpPr>
        <p:spPr>
          <a:xfrm>
            <a:off x="6613301" y="1662947"/>
            <a:ext cx="540913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129F824-C416-5DDF-5266-F78F9603CC29}"/>
              </a:ext>
            </a:extLst>
          </p:cNvPr>
          <p:cNvSpPr/>
          <p:nvPr/>
        </p:nvSpPr>
        <p:spPr>
          <a:xfrm>
            <a:off x="4962659" y="4836016"/>
            <a:ext cx="540913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5632A0-D6CF-30A5-E850-151284FEF6C9}"/>
              </a:ext>
            </a:extLst>
          </p:cNvPr>
          <p:cNvSpPr/>
          <p:nvPr/>
        </p:nvSpPr>
        <p:spPr>
          <a:xfrm>
            <a:off x="2794715" y="11660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D05F3B6-3088-5E13-1C10-6451F15C32A0}"/>
              </a:ext>
            </a:extLst>
          </p:cNvPr>
          <p:cNvSpPr/>
          <p:nvPr/>
        </p:nvSpPr>
        <p:spPr>
          <a:xfrm>
            <a:off x="6782350" y="14098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  <a:endParaRPr lang="en-US" sz="12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2EC92FB-0902-DA8F-2246-10454D17C4ED}"/>
              </a:ext>
            </a:extLst>
          </p:cNvPr>
          <p:cNvSpPr/>
          <p:nvPr/>
        </p:nvSpPr>
        <p:spPr>
          <a:xfrm>
            <a:off x="5131708" y="45694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3950B64-98D3-D303-0498-FA4E36A0BC9F}"/>
              </a:ext>
            </a:extLst>
          </p:cNvPr>
          <p:cNvSpPr txBox="1"/>
          <p:nvPr/>
        </p:nvSpPr>
        <p:spPr>
          <a:xfrm>
            <a:off x="5366919" y="4075143"/>
            <a:ext cx="293380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Nomeie seu script. </a:t>
            </a:r>
          </a:p>
          <a:p>
            <a:pPr algn="ctr"/>
            <a:r>
              <a:rPr lang="pt-BR" sz="1400" b="1" dirty="0"/>
              <a:t>Lembre-se: não use espaço, acentos, ou caracteres especiais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BD0435-26A1-8413-D2C8-DDCA8E8E2B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3CE43826-B95F-C24A-F8CA-0A55411A92A1}"/>
              </a:ext>
            </a:extLst>
          </p:cNvPr>
          <p:cNvSpPr txBox="1"/>
          <p:nvPr/>
        </p:nvSpPr>
        <p:spPr>
          <a:xfrm>
            <a:off x="7040358" y="898140"/>
            <a:ext cx="252072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Selecione a pasta que criamos, pois todos os scripts serão guardados nela.</a:t>
            </a:r>
          </a:p>
        </p:txBody>
      </p:sp>
      <p:sp>
        <p:nvSpPr>
          <p:cNvPr id="11" name="CaixaDeTexto 20">
            <a:extLst>
              <a:ext uri="{FF2B5EF4-FFF2-40B4-BE49-F238E27FC236}">
                <a16:creationId xmlns:a16="http://schemas.microsoft.com/office/drawing/2014/main" id="{E67BCDC6-F375-C47C-EDE2-91D18E6A1390}"/>
              </a:ext>
            </a:extLst>
          </p:cNvPr>
          <p:cNvSpPr txBox="1"/>
          <p:nvPr/>
        </p:nvSpPr>
        <p:spPr>
          <a:xfrm>
            <a:off x="519932" y="1166065"/>
            <a:ext cx="135272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Vamos </a:t>
            </a:r>
            <a:r>
              <a:rPr lang="pt-BR" sz="1400" b="1" dirty="0"/>
              <a:t>salvar</a:t>
            </a:r>
            <a:r>
              <a:rPr lang="pt-BR" sz="1400" dirty="0"/>
              <a:t> esse script</a:t>
            </a:r>
          </a:p>
        </p:txBody>
      </p:sp>
      <p:sp>
        <p:nvSpPr>
          <p:cNvPr id="12" name="Retângulo 8">
            <a:extLst>
              <a:ext uri="{FF2B5EF4-FFF2-40B4-BE49-F238E27FC236}">
                <a16:creationId xmlns:a16="http://schemas.microsoft.com/office/drawing/2014/main" id="{23AFD47A-283A-B034-72E0-BE05F47FACD5}"/>
              </a:ext>
            </a:extLst>
          </p:cNvPr>
          <p:cNvSpPr/>
          <p:nvPr/>
        </p:nvSpPr>
        <p:spPr>
          <a:xfrm>
            <a:off x="8077026" y="5306430"/>
            <a:ext cx="713012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Elipse 8">
            <a:extLst>
              <a:ext uri="{FF2B5EF4-FFF2-40B4-BE49-F238E27FC236}">
                <a16:creationId xmlns:a16="http://schemas.microsoft.com/office/drawing/2014/main" id="{8112D401-0C94-D29C-5886-D4981727D128}"/>
              </a:ext>
            </a:extLst>
          </p:cNvPr>
          <p:cNvSpPr/>
          <p:nvPr/>
        </p:nvSpPr>
        <p:spPr>
          <a:xfrm>
            <a:off x="2786216" y="109234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Elipse 8">
            <a:extLst>
              <a:ext uri="{FF2B5EF4-FFF2-40B4-BE49-F238E27FC236}">
                <a16:creationId xmlns:a16="http://schemas.microsoft.com/office/drawing/2014/main" id="{F851C457-C335-FB1D-B1EE-53766BC92BFC}"/>
              </a:ext>
            </a:extLst>
          </p:cNvPr>
          <p:cNvSpPr/>
          <p:nvPr/>
        </p:nvSpPr>
        <p:spPr>
          <a:xfrm>
            <a:off x="6715893" y="128818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Elipse 8">
            <a:extLst>
              <a:ext uri="{FF2B5EF4-FFF2-40B4-BE49-F238E27FC236}">
                <a16:creationId xmlns:a16="http://schemas.microsoft.com/office/drawing/2014/main" id="{E3E5635D-B3DD-AD04-EBEE-6D2857E7DA45}"/>
              </a:ext>
            </a:extLst>
          </p:cNvPr>
          <p:cNvSpPr/>
          <p:nvPr/>
        </p:nvSpPr>
        <p:spPr>
          <a:xfrm>
            <a:off x="5070882" y="444780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5877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669B-C97B-EB63-45A5-D86C3816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606B62-0C8B-E6E5-8CF2-9A5909C2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59</a:t>
            </a:fld>
            <a:endParaRPr lang="en-US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51837FF-88B2-2F64-9FB9-C068FCD6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4" y="931739"/>
            <a:ext cx="7564636" cy="569112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85AA6F7-91C1-0BB8-3F13-191C8978E142}"/>
              </a:ext>
            </a:extLst>
          </p:cNvPr>
          <p:cNvSpPr/>
          <p:nvPr/>
        </p:nvSpPr>
        <p:spPr>
          <a:xfrm>
            <a:off x="4490518" y="4247535"/>
            <a:ext cx="774753" cy="15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2FB993E-CE03-E1E5-2118-0FD233D6628A}"/>
              </a:ext>
            </a:extLst>
          </p:cNvPr>
          <p:cNvSpPr txBox="1"/>
          <p:nvPr/>
        </p:nvSpPr>
        <p:spPr>
          <a:xfrm>
            <a:off x="5058153" y="4728018"/>
            <a:ext cx="140789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Na aba de navegação, clique na pasta ‘00_scripts’</a:t>
            </a:r>
            <a:endParaRPr lang="pt-BR" sz="1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DD0B8F-262D-1993-D2E6-BAF9139BF8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234195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9B7AA-B9BE-5C95-D9AC-F455C115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C7D5D01-DB62-2B83-84AE-B662203B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78C52E-BB38-325A-43E9-826BF70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1A8D625-9486-5B34-9B07-72E75039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A24C734-D4FA-7FFE-5A9C-D6F4CE46F57E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DBE352-E17C-5143-3EF6-D18421D8D3C4}"/>
              </a:ext>
            </a:extLst>
          </p:cNvPr>
          <p:cNvSpPr txBox="1"/>
          <p:nvPr/>
        </p:nvSpPr>
        <p:spPr>
          <a:xfrm>
            <a:off x="252555" y="1903816"/>
            <a:ext cx="173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onde vamos escrever o script</a:t>
            </a:r>
            <a:endParaRPr lang="en-US" sz="1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2B5652A-AC4A-9D0F-8CB2-DBD98D7AC917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14">
            <a:extLst>
              <a:ext uri="{FF2B5EF4-FFF2-40B4-BE49-F238E27FC236}">
                <a16:creationId xmlns:a16="http://schemas.microsoft.com/office/drawing/2014/main" id="{CE840224-B684-927E-55A4-51D8CEF413C8}"/>
              </a:ext>
            </a:extLst>
          </p:cNvPr>
          <p:cNvSpPr txBox="1"/>
          <p:nvPr/>
        </p:nvSpPr>
        <p:spPr>
          <a:xfrm>
            <a:off x="151148" y="1212664"/>
            <a:ext cx="173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Abrir um novo script</a:t>
            </a:r>
            <a:endParaRPr lang="en-US" sz="14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3328D77-8A92-FE4C-7630-0C6E8B5837EA}"/>
              </a:ext>
            </a:extLst>
          </p:cNvPr>
          <p:cNvSpPr/>
          <p:nvPr/>
        </p:nvSpPr>
        <p:spPr>
          <a:xfrm>
            <a:off x="1748889" y="96781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Elipse 8">
            <a:extLst>
              <a:ext uri="{FF2B5EF4-FFF2-40B4-BE49-F238E27FC236}">
                <a16:creationId xmlns:a16="http://schemas.microsoft.com/office/drawing/2014/main" id="{0AED3B11-5FBA-F9B6-B893-07391C91DEC8}"/>
              </a:ext>
            </a:extLst>
          </p:cNvPr>
          <p:cNvSpPr/>
          <p:nvPr/>
        </p:nvSpPr>
        <p:spPr>
          <a:xfrm>
            <a:off x="1757469" y="167565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226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FFE2A-4EA7-19C3-E55C-28AA48A5E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40A81B-7248-279D-B500-8CE239DD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60</a:t>
            </a:fld>
            <a:endParaRPr lang="en-US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5EBB19A-C6A4-9425-7317-2F37B9E8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4" y="931739"/>
            <a:ext cx="7564636" cy="5691122"/>
          </a:xfrm>
          <a:prstGeom prst="rect">
            <a:avLst/>
          </a:prstGeom>
        </p:spPr>
      </p:pic>
      <p:pic>
        <p:nvPicPr>
          <p:cNvPr id="12" name="Imagem 11" descr="Tela de celular&#10;&#10;O conteúdo gerado por IA pode estar incorreto.">
            <a:extLst>
              <a:ext uri="{FF2B5EF4-FFF2-40B4-BE49-F238E27FC236}">
                <a16:creationId xmlns:a16="http://schemas.microsoft.com/office/drawing/2014/main" id="{044B0ED2-489D-19C7-5C12-B9CB4720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70" y="3914106"/>
            <a:ext cx="3074644" cy="270875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8204F74-4914-4616-10E0-BA49AF33C282}"/>
              </a:ext>
            </a:extLst>
          </p:cNvPr>
          <p:cNvSpPr/>
          <p:nvPr/>
        </p:nvSpPr>
        <p:spPr>
          <a:xfrm>
            <a:off x="7842983" y="4301571"/>
            <a:ext cx="774753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4081F1-24CD-E308-0DFD-C0E7AF9DED9A}"/>
              </a:ext>
            </a:extLst>
          </p:cNvPr>
          <p:cNvSpPr txBox="1"/>
          <p:nvPr/>
        </p:nvSpPr>
        <p:spPr>
          <a:xfrm>
            <a:off x="7842983" y="4600198"/>
            <a:ext cx="186607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Se tudo deu certo, </a:t>
            </a:r>
          </a:p>
          <a:p>
            <a:pPr algn="ctr"/>
            <a:r>
              <a:rPr lang="pt-BR" sz="1400" dirty="0"/>
              <a:t>seu script aparecerá dentro dela</a:t>
            </a:r>
            <a:endParaRPr lang="pt-BR" sz="1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EE478E-1612-C0CC-6C02-8DB24E6FDA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Retângulo 6">
            <a:extLst>
              <a:ext uri="{FF2B5EF4-FFF2-40B4-BE49-F238E27FC236}">
                <a16:creationId xmlns:a16="http://schemas.microsoft.com/office/drawing/2014/main" id="{59114022-8134-C75F-506D-4E20BE6BBBF4}"/>
              </a:ext>
            </a:extLst>
          </p:cNvPr>
          <p:cNvSpPr/>
          <p:nvPr/>
        </p:nvSpPr>
        <p:spPr>
          <a:xfrm>
            <a:off x="4490518" y="4247535"/>
            <a:ext cx="774753" cy="15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CaixaDeTexto 13">
            <a:extLst>
              <a:ext uri="{FF2B5EF4-FFF2-40B4-BE49-F238E27FC236}">
                <a16:creationId xmlns:a16="http://schemas.microsoft.com/office/drawing/2014/main" id="{13774F6C-A4B7-4E7C-E5AD-391F47445FD0}"/>
              </a:ext>
            </a:extLst>
          </p:cNvPr>
          <p:cNvSpPr txBox="1"/>
          <p:nvPr/>
        </p:nvSpPr>
        <p:spPr>
          <a:xfrm>
            <a:off x="5058153" y="4728018"/>
            <a:ext cx="140789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Na aba de navegação, clique na pasta ‘00_scripts’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961222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6902-9B25-FD83-C6EE-B4135470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DC4C8D-B5A4-76FE-604D-7A3304B7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61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FEC104-18E5-6B06-6616-5E6764B1A1C9}"/>
              </a:ext>
            </a:extLst>
          </p:cNvPr>
          <p:cNvSpPr txBox="1">
            <a:spLocks/>
          </p:cNvSpPr>
          <p:nvPr/>
        </p:nvSpPr>
        <p:spPr>
          <a:xfrm>
            <a:off x="2512453" y="1340908"/>
            <a:ext cx="7167094" cy="1108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solidFill>
                  <a:srgbClr val="6E4F8A"/>
                </a:solidFill>
              </a:rPr>
              <a:t>Agora, </a:t>
            </a:r>
            <a:r>
              <a:rPr lang="en-US" sz="3400" b="1" dirty="0" err="1">
                <a:solidFill>
                  <a:srgbClr val="6E4F8A"/>
                </a:solidFill>
              </a:rPr>
              <a:t>vamos</a:t>
            </a:r>
            <a:r>
              <a:rPr lang="en-US" sz="3400" b="1" dirty="0">
                <a:solidFill>
                  <a:srgbClr val="6E4F8A"/>
                </a:solidFill>
              </a:rPr>
              <a:t> </a:t>
            </a:r>
            <a:r>
              <a:rPr lang="en-US" sz="3400" b="1" dirty="0" err="1">
                <a:solidFill>
                  <a:srgbClr val="6E4F8A"/>
                </a:solidFill>
              </a:rPr>
              <a:t>enviar</a:t>
            </a:r>
            <a:r>
              <a:rPr lang="en-US" sz="3400" b="1" dirty="0">
                <a:solidFill>
                  <a:srgbClr val="6E4F8A"/>
                </a:solidFill>
              </a:rPr>
              <a:t> </a:t>
            </a:r>
            <a:r>
              <a:rPr lang="en-US" sz="3400" b="1" dirty="0" err="1">
                <a:solidFill>
                  <a:srgbClr val="6E4F8A"/>
                </a:solidFill>
              </a:rPr>
              <a:t>isso</a:t>
            </a:r>
            <a:r>
              <a:rPr lang="en-US" sz="3400" b="1" dirty="0">
                <a:solidFill>
                  <a:srgbClr val="6E4F8A"/>
                </a:solidFill>
              </a:rPr>
              <a:t> para o </a:t>
            </a:r>
            <a:r>
              <a:rPr lang="en-US" sz="3400" b="1" dirty="0" err="1">
                <a:solidFill>
                  <a:srgbClr val="6E4F8A"/>
                </a:solidFill>
              </a:rPr>
              <a:t>nosso</a:t>
            </a:r>
            <a:r>
              <a:rPr lang="en-US" sz="3400" b="1" dirty="0">
                <a:solidFill>
                  <a:srgbClr val="6E4F8A"/>
                </a:solidFill>
              </a:rPr>
              <a:t> </a:t>
            </a:r>
            <a:r>
              <a:rPr lang="en-US" sz="3400" b="1" dirty="0" err="1">
                <a:solidFill>
                  <a:srgbClr val="6E4F8A"/>
                </a:solidFill>
              </a:rPr>
              <a:t>repositório</a:t>
            </a:r>
            <a:r>
              <a:rPr lang="en-US" sz="3400" b="1" dirty="0">
                <a:solidFill>
                  <a:srgbClr val="6E4F8A"/>
                </a:solidFill>
              </a:rPr>
              <a:t> </a:t>
            </a:r>
            <a:r>
              <a:rPr lang="en-US" sz="3400" b="1" dirty="0" err="1">
                <a:solidFill>
                  <a:srgbClr val="6E4F8A"/>
                </a:solidFill>
              </a:rPr>
              <a:t>pessoal</a:t>
            </a:r>
            <a:r>
              <a:rPr lang="en-US" sz="3400" b="1" dirty="0">
                <a:solidFill>
                  <a:srgbClr val="6E4F8A"/>
                </a:solidFill>
              </a:rPr>
              <a:t> no GitHub</a:t>
            </a:r>
          </a:p>
        </p:txBody>
      </p:sp>
      <p:pic>
        <p:nvPicPr>
          <p:cNvPr id="6146" name="Picture 2" descr="Praying GIFs - Find &amp; Share on GIPHY">
            <a:extLst>
              <a:ext uri="{FF2B5EF4-FFF2-40B4-BE49-F238E27FC236}">
                <a16:creationId xmlns:a16="http://schemas.microsoft.com/office/drawing/2014/main" id="{2D3290FD-2ED4-BE92-B58B-509BAAA9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97" y="2580168"/>
            <a:ext cx="5471806" cy="30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457BA47-FC76-CCA0-2568-023F8F3F41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</p:spTree>
    <p:extLst>
      <p:ext uri="{BB962C8B-B14F-4D97-AF65-F5344CB8AC3E}">
        <p14:creationId xmlns:p14="http://schemas.microsoft.com/office/powerpoint/2010/main" val="354021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19D7-8A74-5B30-C6BE-6BC7EF00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5673AF-C6EE-82EB-92D2-6FE9C44E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62</a:t>
            </a:fld>
            <a:endParaRPr lang="en-US"/>
          </a:p>
        </p:txBody>
      </p:sp>
      <p:pic>
        <p:nvPicPr>
          <p:cNvPr id="5" name="Imagem 4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CBC25910-5AB7-2A2A-F782-30FD4A74F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7949"/>
            <a:ext cx="7884640" cy="593352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E23E57F-ED64-0B3A-F519-BA4F285476B4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6411156-C79F-F751-4C8C-9A38A3E91D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</p:spTree>
    <p:extLst>
      <p:ext uri="{BB962C8B-B14F-4D97-AF65-F5344CB8AC3E}">
        <p14:creationId xmlns:p14="http://schemas.microsoft.com/office/powerpoint/2010/main" val="3048955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978B6-F6D2-BDED-2915-AA3FBE2F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40DC0E0A-C810-A36E-0C6C-455074799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7949"/>
            <a:ext cx="7884642" cy="593847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EE41F0-968D-B205-EB22-808E819E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63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6CF0AC6-27F3-0E82-3BBC-1F1809F4237B}"/>
              </a:ext>
            </a:extLst>
          </p:cNvPr>
          <p:cNvSpPr/>
          <p:nvPr/>
        </p:nvSpPr>
        <p:spPr>
          <a:xfrm>
            <a:off x="4138178" y="4716031"/>
            <a:ext cx="2185710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0CED3D6-C12D-2A30-8E2C-21B66E0D8A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7" name="Retângulo 5">
            <a:extLst>
              <a:ext uri="{FF2B5EF4-FFF2-40B4-BE49-F238E27FC236}">
                <a16:creationId xmlns:a16="http://schemas.microsoft.com/office/drawing/2014/main" id="{B789BC4E-915E-E2A1-D972-B32C032D8786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Elipse 11">
            <a:extLst>
              <a:ext uri="{FF2B5EF4-FFF2-40B4-BE49-F238E27FC236}">
                <a16:creationId xmlns:a16="http://schemas.microsoft.com/office/drawing/2014/main" id="{8CB4C886-7A31-0B85-9450-2B2D842B9D7D}"/>
              </a:ext>
            </a:extLst>
          </p:cNvPr>
          <p:cNvSpPr/>
          <p:nvPr/>
        </p:nvSpPr>
        <p:spPr>
          <a:xfrm>
            <a:off x="6196790" y="448573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CaixaDeTexto 8">
            <a:extLst>
              <a:ext uri="{FF2B5EF4-FFF2-40B4-BE49-F238E27FC236}">
                <a16:creationId xmlns:a16="http://schemas.microsoft.com/office/drawing/2014/main" id="{AD862C36-8CDA-8CFB-0980-E6D6E9BBBF2D}"/>
              </a:ext>
            </a:extLst>
          </p:cNvPr>
          <p:cNvSpPr txBox="1"/>
          <p:nvPr/>
        </p:nvSpPr>
        <p:spPr>
          <a:xfrm>
            <a:off x="6475320" y="3975252"/>
            <a:ext cx="55475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Digite o seguinte comando:</a:t>
            </a:r>
            <a:br>
              <a:rPr lang="pt-BR" sz="1400" dirty="0"/>
            </a:br>
            <a:br>
              <a:rPr lang="pt-BR" sz="1400" dirty="0"/>
            </a:b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git config --global "</a:t>
            </a:r>
            <a:r>
              <a:rPr lang="fr-FR" sz="1400" b="1" u="sng" dirty="0">
                <a:solidFill>
                  <a:schemeClr val="accent5">
                    <a:lumMod val="75000"/>
                  </a:schemeClr>
                </a:solidFill>
              </a:rPr>
              <a:t>seu email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"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dirty="0"/>
              <a:t>aperte </a:t>
            </a:r>
            <a:r>
              <a:rPr lang="fr-FR" sz="1400" b="1" dirty="0"/>
              <a:t>Enter </a:t>
            </a:r>
            <a:r>
              <a:rPr lang="fr-FR" sz="1400" dirty="0"/>
              <a:t>para configurar o email </a:t>
            </a:r>
          </a:p>
          <a:p>
            <a:pPr algn="ctr"/>
            <a:r>
              <a:rPr lang="fr-FR" sz="1400" dirty="0"/>
              <a:t>(mesmo usado na conta do GitHub)</a:t>
            </a:r>
            <a:endParaRPr lang="pt-BR" sz="1400" dirty="0"/>
          </a:p>
        </p:txBody>
      </p:sp>
      <p:sp>
        <p:nvSpPr>
          <p:cNvPr id="16" name="Elipse 8">
            <a:extLst>
              <a:ext uri="{FF2B5EF4-FFF2-40B4-BE49-F238E27FC236}">
                <a16:creationId xmlns:a16="http://schemas.microsoft.com/office/drawing/2014/main" id="{0513663E-E50E-EDE7-A253-12763D27A8FE}"/>
              </a:ext>
            </a:extLst>
          </p:cNvPr>
          <p:cNvSpPr/>
          <p:nvPr/>
        </p:nvSpPr>
        <p:spPr>
          <a:xfrm>
            <a:off x="6150855" y="442491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0655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EA399-E636-84D7-D7A7-7BF7E241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6A4BFB3D-6244-D8AD-6D6A-BAB10F8D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7949"/>
            <a:ext cx="7884642" cy="593847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810465-AA78-94A5-59BA-6804CF5F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64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E2C63F-DACE-E66A-A050-36D1D1AD4434}"/>
              </a:ext>
            </a:extLst>
          </p:cNvPr>
          <p:cNvSpPr/>
          <p:nvPr/>
        </p:nvSpPr>
        <p:spPr>
          <a:xfrm>
            <a:off x="4138178" y="4743253"/>
            <a:ext cx="2185710" cy="175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20589D0-EC25-D233-EC74-CB10573E7774}"/>
              </a:ext>
            </a:extLst>
          </p:cNvPr>
          <p:cNvSpPr/>
          <p:nvPr/>
        </p:nvSpPr>
        <p:spPr>
          <a:xfrm>
            <a:off x="6196790" y="448573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D8F507-35BC-A661-0104-DE05FBCEBB16}"/>
              </a:ext>
            </a:extLst>
          </p:cNvPr>
          <p:cNvSpPr/>
          <p:nvPr/>
        </p:nvSpPr>
        <p:spPr>
          <a:xfrm>
            <a:off x="4138178" y="4954067"/>
            <a:ext cx="2185710" cy="14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ABA01F5-8D04-367F-E80F-19C3A641B58C}"/>
              </a:ext>
            </a:extLst>
          </p:cNvPr>
          <p:cNvSpPr/>
          <p:nvPr/>
        </p:nvSpPr>
        <p:spPr>
          <a:xfrm>
            <a:off x="6196790" y="502825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12C7EC-6B5A-E1E7-87F4-9B81E996C712}"/>
              </a:ext>
            </a:extLst>
          </p:cNvPr>
          <p:cNvSpPr txBox="1"/>
          <p:nvPr/>
        </p:nvSpPr>
        <p:spPr>
          <a:xfrm>
            <a:off x="6478577" y="5094437"/>
            <a:ext cx="561835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Digite o seguinte comando:</a:t>
            </a:r>
            <a:br>
              <a:rPr lang="pt-BR" sz="1400" dirty="0"/>
            </a:br>
            <a:br>
              <a:rPr lang="pt-BR" sz="1400" dirty="0"/>
            </a:b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git config --global  user.name " </a:t>
            </a:r>
            <a:r>
              <a:rPr lang="fr-FR" sz="1400" b="1" u="sng" dirty="0">
                <a:solidFill>
                  <a:schemeClr val="accent5">
                    <a:lumMod val="75000"/>
                  </a:schemeClr>
                </a:solidFill>
              </a:rPr>
              <a:t>seu nome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sz="1400" dirty="0"/>
              <a:t>aperte </a:t>
            </a:r>
            <a:r>
              <a:rPr lang="fr-FR" sz="1400" b="1" dirty="0"/>
              <a:t>Enter </a:t>
            </a:r>
            <a:r>
              <a:rPr lang="fr-FR" sz="1400" dirty="0"/>
              <a:t>para configurar o nome do usuário</a:t>
            </a:r>
            <a:endParaRPr lang="pt-BR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1CAA74-5716-FFCF-E9E7-00CAA062F1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11" name="Retângulo 5">
            <a:extLst>
              <a:ext uri="{FF2B5EF4-FFF2-40B4-BE49-F238E27FC236}">
                <a16:creationId xmlns:a16="http://schemas.microsoft.com/office/drawing/2014/main" id="{7171556C-F280-E547-16BC-465C4C90C9C0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8">
            <a:extLst>
              <a:ext uri="{FF2B5EF4-FFF2-40B4-BE49-F238E27FC236}">
                <a16:creationId xmlns:a16="http://schemas.microsoft.com/office/drawing/2014/main" id="{6663AD96-3D57-EDA2-4DB3-1D311C8095C1}"/>
              </a:ext>
            </a:extLst>
          </p:cNvPr>
          <p:cNvSpPr txBox="1"/>
          <p:nvPr/>
        </p:nvSpPr>
        <p:spPr>
          <a:xfrm>
            <a:off x="6475320" y="3975252"/>
            <a:ext cx="55475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Digite o seguinte comando:</a:t>
            </a:r>
            <a:br>
              <a:rPr lang="pt-BR" sz="1400" dirty="0"/>
            </a:br>
            <a:br>
              <a:rPr lang="pt-BR" sz="1400" dirty="0"/>
            </a:b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git config --global "</a:t>
            </a:r>
            <a:r>
              <a:rPr lang="fr-FR" sz="1400" b="1" u="sng" dirty="0">
                <a:solidFill>
                  <a:schemeClr val="accent5">
                    <a:lumMod val="75000"/>
                  </a:schemeClr>
                </a:solidFill>
              </a:rPr>
              <a:t>seu email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"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dirty="0"/>
              <a:t>aperte </a:t>
            </a:r>
            <a:r>
              <a:rPr lang="fr-FR" sz="1400" b="1" dirty="0"/>
              <a:t>Enter </a:t>
            </a:r>
            <a:r>
              <a:rPr lang="fr-FR" sz="1400" dirty="0"/>
              <a:t>para configurar o email </a:t>
            </a:r>
          </a:p>
          <a:p>
            <a:pPr algn="ctr"/>
            <a:r>
              <a:rPr lang="fr-FR" sz="1400" dirty="0"/>
              <a:t>(mesmo usado na conta do GitHub)</a:t>
            </a:r>
            <a:endParaRPr lang="pt-BR" sz="1400" dirty="0"/>
          </a:p>
        </p:txBody>
      </p:sp>
      <p:sp>
        <p:nvSpPr>
          <p:cNvPr id="16" name="Elipse 8">
            <a:extLst>
              <a:ext uri="{FF2B5EF4-FFF2-40B4-BE49-F238E27FC236}">
                <a16:creationId xmlns:a16="http://schemas.microsoft.com/office/drawing/2014/main" id="{BEA40B68-4F07-F90E-FEFC-CEDCA3669185}"/>
              </a:ext>
            </a:extLst>
          </p:cNvPr>
          <p:cNvSpPr/>
          <p:nvPr/>
        </p:nvSpPr>
        <p:spPr>
          <a:xfrm>
            <a:off x="6150855" y="442491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Elipse 8">
            <a:extLst>
              <a:ext uri="{FF2B5EF4-FFF2-40B4-BE49-F238E27FC236}">
                <a16:creationId xmlns:a16="http://schemas.microsoft.com/office/drawing/2014/main" id="{641FE717-A485-D420-441D-DA0690378758}"/>
              </a:ext>
            </a:extLst>
          </p:cNvPr>
          <p:cNvSpPr/>
          <p:nvPr/>
        </p:nvSpPr>
        <p:spPr>
          <a:xfrm>
            <a:off x="6161655" y="497354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954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3CBDF-AC00-01DF-5376-B1A51C9E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F685A1-6F3B-1C45-5297-68B5745D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65</a:t>
            </a:fld>
            <a:endParaRPr lang="en-US"/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49063CF-D1FD-5B8A-E761-E3CB00D23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00" y="2504874"/>
            <a:ext cx="3905795" cy="338184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9E85EA-93A1-C4B9-DD06-205BC2119EA5}"/>
              </a:ext>
            </a:extLst>
          </p:cNvPr>
          <p:cNvSpPr txBox="1"/>
          <p:nvPr/>
        </p:nvSpPr>
        <p:spPr>
          <a:xfrm>
            <a:off x="2046906" y="1452512"/>
            <a:ext cx="80981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Talvez essa tela de confirmação de login do GitHub apareça agora, ou logo em seguida nos próximos passos</a:t>
            </a:r>
            <a:endParaRPr lang="pt-B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D467662-31F6-4430-7D89-1918CF703E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</p:spTree>
    <p:extLst>
      <p:ext uri="{BB962C8B-B14F-4D97-AF65-F5344CB8AC3E}">
        <p14:creationId xmlns:p14="http://schemas.microsoft.com/office/powerpoint/2010/main" val="2488848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28E7-6FAA-73D8-B1F8-FA02E696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C1A91635-7A15-F063-97BA-0E0C5A7BB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851432" cy="59335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0AE69E-0857-CD35-96FD-74B5F4A9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66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D2CDC66-517B-2839-871C-02B24B272A05}"/>
              </a:ext>
            </a:extLst>
          </p:cNvPr>
          <p:cNvSpPr/>
          <p:nvPr/>
        </p:nvSpPr>
        <p:spPr>
          <a:xfrm>
            <a:off x="8408621" y="1323353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700E52B-B8CB-8AAB-8C8A-DFA89771D572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D895E5-28D2-A238-DB8C-7F76BEDD6B41}"/>
              </a:ext>
            </a:extLst>
          </p:cNvPr>
          <p:cNvSpPr txBox="1"/>
          <p:nvPr/>
        </p:nvSpPr>
        <p:spPr>
          <a:xfrm>
            <a:off x="7095224" y="2268456"/>
            <a:ext cx="200591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Arquivos que precisam ser enviados para o GitHub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448755-3947-52CD-6C34-E3062983B0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3" name="Retângulo 5">
            <a:extLst>
              <a:ext uri="{FF2B5EF4-FFF2-40B4-BE49-F238E27FC236}">
                <a16:creationId xmlns:a16="http://schemas.microsoft.com/office/drawing/2014/main" id="{2AD3AD69-4D99-84E8-5FEE-64044F1AC3D4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76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D07C-BBF9-87B2-2A6E-057457F83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AAA3A0A-1028-62AB-C854-6A913437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6" y="797781"/>
            <a:ext cx="7918049" cy="59335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E37742-EF7B-CAD2-B3E3-03EE0E80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67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F2871A-1BC0-B78B-208F-9F80FE285639}"/>
              </a:ext>
            </a:extLst>
          </p:cNvPr>
          <p:cNvSpPr/>
          <p:nvPr/>
        </p:nvSpPr>
        <p:spPr>
          <a:xfrm>
            <a:off x="8468355" y="1316429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B82F1D-C6BA-FECE-6534-B9A7CD8891B3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8DFF4-6D74-3CF1-E160-EE8B57619933}"/>
              </a:ext>
            </a:extLst>
          </p:cNvPr>
          <p:cNvSpPr txBox="1"/>
          <p:nvPr/>
        </p:nvSpPr>
        <p:spPr>
          <a:xfrm>
            <a:off x="7095224" y="2282532"/>
            <a:ext cx="314183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Após usar a função </a:t>
            </a:r>
            <a:r>
              <a:rPr lang="pt-BR" sz="1400" b="1" dirty="0" err="1"/>
              <a:t>git</a:t>
            </a:r>
            <a:r>
              <a:rPr lang="pt-BR" sz="1400" b="1" dirty="0"/>
              <a:t> </a:t>
            </a:r>
            <a:r>
              <a:rPr lang="pt-BR" sz="1400" b="1" dirty="0" err="1"/>
              <a:t>add</a:t>
            </a:r>
            <a:r>
              <a:rPr lang="pt-BR" sz="1400" b="1" dirty="0"/>
              <a:t>  .</a:t>
            </a:r>
          </a:p>
          <a:p>
            <a:pPr algn="ctr"/>
            <a:r>
              <a:rPr lang="pt-BR" sz="1400" dirty="0"/>
              <a:t>Eles vão ficar </a:t>
            </a:r>
            <a:r>
              <a:rPr lang="pt-BR" sz="1400" b="1" dirty="0">
                <a:solidFill>
                  <a:schemeClr val="accent3"/>
                </a:solidFill>
              </a:rPr>
              <a:t>verde</a:t>
            </a:r>
            <a:r>
              <a:rPr lang="pt-BR" sz="1400" dirty="0"/>
              <a:t>, significa que foram selecionados/adicionados a fila para ser enviados ao GitHub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87E010-1813-4215-4F04-0251588E443F}"/>
              </a:ext>
            </a:extLst>
          </p:cNvPr>
          <p:cNvSpPr/>
          <p:nvPr/>
        </p:nvSpPr>
        <p:spPr>
          <a:xfrm>
            <a:off x="4131327" y="5025812"/>
            <a:ext cx="462399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E9A47B-FE9A-BBB4-70FE-1FA6C90BC510}"/>
              </a:ext>
            </a:extLst>
          </p:cNvPr>
          <p:cNvSpPr txBox="1"/>
          <p:nvPr/>
        </p:nvSpPr>
        <p:spPr>
          <a:xfrm>
            <a:off x="153035" y="1795108"/>
            <a:ext cx="183531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add</a:t>
            </a:r>
            <a:r>
              <a:rPr lang="pt-BR" sz="1400" b="1" dirty="0">
                <a:highlight>
                  <a:srgbClr val="FFFF00"/>
                </a:highlight>
              </a:rPr>
              <a:t> . </a:t>
            </a:r>
            <a:r>
              <a:rPr lang="pt-BR" sz="1400" dirty="0"/>
              <a:t>é a função que usamos para adicionar arquivos que serão enviados ao GitHub. 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É sempre a primeira a ser executada.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7F4854-586B-C19E-8EE6-F99C3FD4383F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6FE79F-74B5-5908-AB08-84E2ECAEB9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3" name="Retângulo 5">
            <a:extLst>
              <a:ext uri="{FF2B5EF4-FFF2-40B4-BE49-F238E27FC236}">
                <a16:creationId xmlns:a16="http://schemas.microsoft.com/office/drawing/2014/main" id="{CD6AF63C-1815-48A2-51E8-E73E12EC3643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Elipse 5">
            <a:extLst>
              <a:ext uri="{FF2B5EF4-FFF2-40B4-BE49-F238E27FC236}">
                <a16:creationId xmlns:a16="http://schemas.microsoft.com/office/drawing/2014/main" id="{B5A2A684-FB4A-C1CC-FA11-EAEE2D60D507}"/>
              </a:ext>
            </a:extLst>
          </p:cNvPr>
          <p:cNvSpPr/>
          <p:nvPr/>
        </p:nvSpPr>
        <p:spPr>
          <a:xfrm>
            <a:off x="4620815" y="485855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lipse 8">
            <a:extLst>
              <a:ext uri="{FF2B5EF4-FFF2-40B4-BE49-F238E27FC236}">
                <a16:creationId xmlns:a16="http://schemas.microsoft.com/office/drawing/2014/main" id="{E40DCD2D-5395-6E8A-85CC-8E017580BE7A}"/>
              </a:ext>
            </a:extLst>
          </p:cNvPr>
          <p:cNvSpPr/>
          <p:nvPr/>
        </p:nvSpPr>
        <p:spPr>
          <a:xfrm>
            <a:off x="4596821" y="479772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Elipse 8">
            <a:extLst>
              <a:ext uri="{FF2B5EF4-FFF2-40B4-BE49-F238E27FC236}">
                <a16:creationId xmlns:a16="http://schemas.microsoft.com/office/drawing/2014/main" id="{D94FF059-0A45-26F3-5091-9214437811AF}"/>
              </a:ext>
            </a:extLst>
          </p:cNvPr>
          <p:cNvSpPr/>
          <p:nvPr/>
        </p:nvSpPr>
        <p:spPr>
          <a:xfrm>
            <a:off x="96178" y="148212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0058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156A2-7EB7-E3E2-6E09-4B7A960E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2D95F00-6562-66C9-BAD6-111AB16BC9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862751" cy="596025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EB3C71-9C7F-71CB-1003-816E2811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68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002CF0-9943-87F1-3459-D7996B67E0BA}"/>
              </a:ext>
            </a:extLst>
          </p:cNvPr>
          <p:cNvSpPr/>
          <p:nvPr/>
        </p:nvSpPr>
        <p:spPr>
          <a:xfrm>
            <a:off x="8408621" y="1323353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C2A6586-1F2A-CCBA-AA1A-865E3467D51E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561E79-3240-80AC-595E-20ECD22B22FD}"/>
              </a:ext>
            </a:extLst>
          </p:cNvPr>
          <p:cNvSpPr/>
          <p:nvPr/>
        </p:nvSpPr>
        <p:spPr>
          <a:xfrm>
            <a:off x="4134344" y="5061365"/>
            <a:ext cx="462399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804137-AF91-4E77-419C-4F849880ED6D}"/>
              </a:ext>
            </a:extLst>
          </p:cNvPr>
          <p:cNvSpPr/>
          <p:nvPr/>
        </p:nvSpPr>
        <p:spPr>
          <a:xfrm>
            <a:off x="4620815" y="485855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96FB671-4185-AD8A-94B8-36D20D4AAC30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823EB8-3843-A0C8-EEC0-3D440C64F923}"/>
              </a:ext>
            </a:extLst>
          </p:cNvPr>
          <p:cNvSpPr txBox="1"/>
          <p:nvPr/>
        </p:nvSpPr>
        <p:spPr>
          <a:xfrm>
            <a:off x="5581" y="4409453"/>
            <a:ext cx="216999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 -m </a:t>
            </a:r>
          </a:p>
          <a:p>
            <a:pPr algn="ctr"/>
            <a:r>
              <a:rPr lang="pt-BR" sz="1400" b="1" dirty="0">
                <a:highlight>
                  <a:srgbClr val="FFFF00"/>
                </a:highlight>
              </a:rPr>
              <a:t>“meu primeiro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dirty="0"/>
              <a:t>é a função que usamos para adicionar </a:t>
            </a:r>
            <a:r>
              <a:rPr lang="pt-BR" sz="1400" b="1" dirty="0"/>
              <a:t>um comentário </a:t>
            </a:r>
            <a:r>
              <a:rPr lang="pt-BR" sz="1400" dirty="0"/>
              <a:t>a está modificação (adição de arquivos) que estamos fazendo no repositório do GitHub.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AFF4808-4353-D492-2942-C92B91D56857}"/>
              </a:ext>
            </a:extLst>
          </p:cNvPr>
          <p:cNvSpPr/>
          <p:nvPr/>
        </p:nvSpPr>
        <p:spPr>
          <a:xfrm>
            <a:off x="153035" y="413336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D0FCFD8-30FF-29A7-E51D-1AA69AA223FF}"/>
              </a:ext>
            </a:extLst>
          </p:cNvPr>
          <p:cNvSpPr/>
          <p:nvPr/>
        </p:nvSpPr>
        <p:spPr>
          <a:xfrm>
            <a:off x="4134343" y="5233542"/>
            <a:ext cx="1666284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C74F95-A687-2EA9-6C6F-9E5D454F3A8E}"/>
              </a:ext>
            </a:extLst>
          </p:cNvPr>
          <p:cNvSpPr/>
          <p:nvPr/>
        </p:nvSpPr>
        <p:spPr>
          <a:xfrm>
            <a:off x="5871376" y="520290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5754EA4-ECB6-0E28-4BEE-3F1AD12237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7" name="Retângulo 5">
            <a:extLst>
              <a:ext uri="{FF2B5EF4-FFF2-40B4-BE49-F238E27FC236}">
                <a16:creationId xmlns:a16="http://schemas.microsoft.com/office/drawing/2014/main" id="{D1D7FFF1-9F6F-1B61-FF5B-A597B9634855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aixaDeTexto 7">
            <a:extLst>
              <a:ext uri="{FF2B5EF4-FFF2-40B4-BE49-F238E27FC236}">
                <a16:creationId xmlns:a16="http://schemas.microsoft.com/office/drawing/2014/main" id="{6B92266A-F560-B344-CCE3-619C27C32EFA}"/>
              </a:ext>
            </a:extLst>
          </p:cNvPr>
          <p:cNvSpPr txBox="1"/>
          <p:nvPr/>
        </p:nvSpPr>
        <p:spPr>
          <a:xfrm>
            <a:off x="153035" y="1795108"/>
            <a:ext cx="183531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add</a:t>
            </a:r>
            <a:r>
              <a:rPr lang="pt-BR" sz="1400" b="1" dirty="0">
                <a:highlight>
                  <a:srgbClr val="FFFF00"/>
                </a:highlight>
              </a:rPr>
              <a:t> . </a:t>
            </a:r>
            <a:r>
              <a:rPr lang="pt-BR" sz="1400" dirty="0"/>
              <a:t>é a função que usamos para adicionar arquivos que serão enviados ao GitHub. 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É sempre a primeira a ser executada.</a:t>
            </a:r>
          </a:p>
        </p:txBody>
      </p:sp>
      <p:sp>
        <p:nvSpPr>
          <p:cNvPr id="19" name="CaixaDeTexto 16">
            <a:extLst>
              <a:ext uri="{FF2B5EF4-FFF2-40B4-BE49-F238E27FC236}">
                <a16:creationId xmlns:a16="http://schemas.microsoft.com/office/drawing/2014/main" id="{A2491955-A20D-CE68-310B-F81C1DFCA3CD}"/>
              </a:ext>
            </a:extLst>
          </p:cNvPr>
          <p:cNvSpPr txBox="1"/>
          <p:nvPr/>
        </p:nvSpPr>
        <p:spPr>
          <a:xfrm>
            <a:off x="7095224" y="2282532"/>
            <a:ext cx="314183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Após usar a função </a:t>
            </a:r>
            <a:r>
              <a:rPr lang="pt-BR" sz="1400" b="1" dirty="0" err="1"/>
              <a:t>git</a:t>
            </a:r>
            <a:r>
              <a:rPr lang="pt-BR" sz="1400" b="1" dirty="0"/>
              <a:t> </a:t>
            </a:r>
            <a:r>
              <a:rPr lang="pt-BR" sz="1400" b="1" dirty="0" err="1"/>
              <a:t>add</a:t>
            </a:r>
            <a:r>
              <a:rPr lang="pt-BR" sz="1400" b="1" dirty="0"/>
              <a:t>  .</a:t>
            </a:r>
          </a:p>
          <a:p>
            <a:pPr algn="ctr"/>
            <a:r>
              <a:rPr lang="pt-BR" sz="1400" dirty="0"/>
              <a:t>Eles vão ficar </a:t>
            </a:r>
            <a:r>
              <a:rPr lang="pt-BR" sz="1400" b="1" dirty="0">
                <a:solidFill>
                  <a:schemeClr val="accent3"/>
                </a:solidFill>
              </a:rPr>
              <a:t>verde</a:t>
            </a:r>
            <a:r>
              <a:rPr lang="pt-BR" sz="1400" dirty="0"/>
              <a:t>, significa que foram selecionados/adicionados a fila para ser enviados ao GitHub</a:t>
            </a:r>
          </a:p>
        </p:txBody>
      </p:sp>
      <p:sp>
        <p:nvSpPr>
          <p:cNvPr id="20" name="Elipse 8">
            <a:extLst>
              <a:ext uri="{FF2B5EF4-FFF2-40B4-BE49-F238E27FC236}">
                <a16:creationId xmlns:a16="http://schemas.microsoft.com/office/drawing/2014/main" id="{A16FDA24-8054-EB3D-6542-9E32D8C9E66C}"/>
              </a:ext>
            </a:extLst>
          </p:cNvPr>
          <p:cNvSpPr/>
          <p:nvPr/>
        </p:nvSpPr>
        <p:spPr>
          <a:xfrm>
            <a:off x="4596821" y="479772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Elipse 8">
            <a:extLst>
              <a:ext uri="{FF2B5EF4-FFF2-40B4-BE49-F238E27FC236}">
                <a16:creationId xmlns:a16="http://schemas.microsoft.com/office/drawing/2014/main" id="{7335004B-124F-1537-C988-A4326502DBA4}"/>
              </a:ext>
            </a:extLst>
          </p:cNvPr>
          <p:cNvSpPr/>
          <p:nvPr/>
        </p:nvSpPr>
        <p:spPr>
          <a:xfrm>
            <a:off x="96178" y="148212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Elipse 8">
            <a:extLst>
              <a:ext uri="{FF2B5EF4-FFF2-40B4-BE49-F238E27FC236}">
                <a16:creationId xmlns:a16="http://schemas.microsoft.com/office/drawing/2014/main" id="{3097483F-8BAB-979F-264D-F2ADAEB54E5D}"/>
              </a:ext>
            </a:extLst>
          </p:cNvPr>
          <p:cNvSpPr/>
          <p:nvPr/>
        </p:nvSpPr>
        <p:spPr>
          <a:xfrm>
            <a:off x="5871376" y="514207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Elipse 8">
            <a:extLst>
              <a:ext uri="{FF2B5EF4-FFF2-40B4-BE49-F238E27FC236}">
                <a16:creationId xmlns:a16="http://schemas.microsoft.com/office/drawing/2014/main" id="{A4BEC8CF-59C6-FD5A-EB0E-B065FF2FCB3E}"/>
              </a:ext>
            </a:extLst>
          </p:cNvPr>
          <p:cNvSpPr/>
          <p:nvPr/>
        </p:nvSpPr>
        <p:spPr>
          <a:xfrm>
            <a:off x="96178" y="408498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6867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467B-B206-9501-9B11-2148EA97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6D27070-F8E5-0DF1-961A-DDEBD1882A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862751" cy="596025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A80FB7-A235-0952-6570-570ED767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69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367E623-F8BA-723C-8281-5175C6F1EB39}"/>
              </a:ext>
            </a:extLst>
          </p:cNvPr>
          <p:cNvSpPr/>
          <p:nvPr/>
        </p:nvSpPr>
        <p:spPr>
          <a:xfrm>
            <a:off x="8408621" y="1323353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95C2C5F-882F-67A2-B2B4-F5FAB810B253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462F30-871E-0705-2FA3-2FE9DB181719}"/>
              </a:ext>
            </a:extLst>
          </p:cNvPr>
          <p:cNvSpPr/>
          <p:nvPr/>
        </p:nvSpPr>
        <p:spPr>
          <a:xfrm>
            <a:off x="4134344" y="5061365"/>
            <a:ext cx="462399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DA1252D-5A5D-6255-9AB4-5AA9620BA7C9}"/>
              </a:ext>
            </a:extLst>
          </p:cNvPr>
          <p:cNvSpPr/>
          <p:nvPr/>
        </p:nvSpPr>
        <p:spPr>
          <a:xfrm>
            <a:off x="4620815" y="485855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AD3033-8C96-F06C-632F-93E87EE0B293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3BF547F-2F62-3BF4-D562-A1AC4386FE94}"/>
              </a:ext>
            </a:extLst>
          </p:cNvPr>
          <p:cNvSpPr/>
          <p:nvPr/>
        </p:nvSpPr>
        <p:spPr>
          <a:xfrm>
            <a:off x="4134343" y="5233542"/>
            <a:ext cx="1666284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08C1BEC-C53F-F41E-9E34-A072DB9B49F9}"/>
              </a:ext>
            </a:extLst>
          </p:cNvPr>
          <p:cNvSpPr/>
          <p:nvPr/>
        </p:nvSpPr>
        <p:spPr>
          <a:xfrm>
            <a:off x="5871376" y="520290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6C0FDFE-16B6-FC5B-C122-0EA30A4796F0}"/>
              </a:ext>
            </a:extLst>
          </p:cNvPr>
          <p:cNvSpPr/>
          <p:nvPr/>
        </p:nvSpPr>
        <p:spPr>
          <a:xfrm>
            <a:off x="2175570" y="5565403"/>
            <a:ext cx="2815173" cy="93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086AF-DF16-8B2C-DA45-C3B960E165A1}"/>
              </a:ext>
            </a:extLst>
          </p:cNvPr>
          <p:cNvSpPr txBox="1"/>
          <p:nvPr/>
        </p:nvSpPr>
        <p:spPr>
          <a:xfrm>
            <a:off x="5110548" y="5728603"/>
            <a:ext cx="314183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Se a configuração de e-mail e usuário </a:t>
            </a:r>
            <a:r>
              <a:rPr lang="pt-BR" sz="1400" b="1" dirty="0"/>
              <a:t>não deram certo</a:t>
            </a:r>
            <a:r>
              <a:rPr lang="pt-BR" sz="1400" dirty="0"/>
              <a:t>, então será pedido de novo como nessa mensagem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8219A5-622C-0ED2-C1A7-64A6EE48CD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19" name="Elipse 8">
            <a:extLst>
              <a:ext uri="{FF2B5EF4-FFF2-40B4-BE49-F238E27FC236}">
                <a16:creationId xmlns:a16="http://schemas.microsoft.com/office/drawing/2014/main" id="{4FACE8B3-EE16-91FC-16DF-A14CE69F1266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CaixaDeTexto 1">
            <a:extLst>
              <a:ext uri="{FF2B5EF4-FFF2-40B4-BE49-F238E27FC236}">
                <a16:creationId xmlns:a16="http://schemas.microsoft.com/office/drawing/2014/main" id="{CD0EBB08-2BFD-8F6D-BC2F-D6CB1ACAB438}"/>
              </a:ext>
            </a:extLst>
          </p:cNvPr>
          <p:cNvSpPr txBox="1"/>
          <p:nvPr/>
        </p:nvSpPr>
        <p:spPr>
          <a:xfrm>
            <a:off x="5581" y="4409453"/>
            <a:ext cx="216999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 -m </a:t>
            </a:r>
          </a:p>
          <a:p>
            <a:pPr algn="ctr"/>
            <a:r>
              <a:rPr lang="pt-BR" sz="1400" b="1" dirty="0">
                <a:highlight>
                  <a:srgbClr val="FFFF00"/>
                </a:highlight>
              </a:rPr>
              <a:t>“meu primeiro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dirty="0"/>
              <a:t>é a função que usamos para adicionar </a:t>
            </a:r>
            <a:r>
              <a:rPr lang="pt-BR" sz="1400" b="1" dirty="0"/>
              <a:t>um comentário </a:t>
            </a:r>
            <a:r>
              <a:rPr lang="pt-BR" sz="1400" dirty="0"/>
              <a:t>a está modificação (adição de arquivos) que estamos fazendo no repositório do GitHub.</a:t>
            </a:r>
          </a:p>
        </p:txBody>
      </p:sp>
      <p:sp>
        <p:nvSpPr>
          <p:cNvPr id="21" name="Elipse 10">
            <a:extLst>
              <a:ext uri="{FF2B5EF4-FFF2-40B4-BE49-F238E27FC236}">
                <a16:creationId xmlns:a16="http://schemas.microsoft.com/office/drawing/2014/main" id="{4B1F0FAC-C1D8-A207-5907-0EFD7C9F30E5}"/>
              </a:ext>
            </a:extLst>
          </p:cNvPr>
          <p:cNvSpPr/>
          <p:nvPr/>
        </p:nvSpPr>
        <p:spPr>
          <a:xfrm>
            <a:off x="153035" y="413336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Retângulo 5">
            <a:extLst>
              <a:ext uri="{FF2B5EF4-FFF2-40B4-BE49-F238E27FC236}">
                <a16:creationId xmlns:a16="http://schemas.microsoft.com/office/drawing/2014/main" id="{A68E7D2B-7C3B-3BB6-C7DF-F5FE14AF574C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CaixaDeTexto 7">
            <a:extLst>
              <a:ext uri="{FF2B5EF4-FFF2-40B4-BE49-F238E27FC236}">
                <a16:creationId xmlns:a16="http://schemas.microsoft.com/office/drawing/2014/main" id="{B080D917-C92F-243D-9122-EE4BB75965CD}"/>
              </a:ext>
            </a:extLst>
          </p:cNvPr>
          <p:cNvSpPr txBox="1"/>
          <p:nvPr/>
        </p:nvSpPr>
        <p:spPr>
          <a:xfrm>
            <a:off x="153035" y="1795108"/>
            <a:ext cx="183531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add</a:t>
            </a:r>
            <a:r>
              <a:rPr lang="pt-BR" sz="1400" b="1" dirty="0">
                <a:highlight>
                  <a:srgbClr val="FFFF00"/>
                </a:highlight>
              </a:rPr>
              <a:t> . </a:t>
            </a:r>
            <a:r>
              <a:rPr lang="pt-BR" sz="1400" dirty="0"/>
              <a:t>é a função que usamos para adicionar arquivos que serão enviados ao GitHub. 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É sempre a primeira a ser executada.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C72DC690-28D5-54C9-7991-1484C62A4DC7}"/>
              </a:ext>
            </a:extLst>
          </p:cNvPr>
          <p:cNvSpPr txBox="1"/>
          <p:nvPr/>
        </p:nvSpPr>
        <p:spPr>
          <a:xfrm>
            <a:off x="7095224" y="2282532"/>
            <a:ext cx="314183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Após usar a função </a:t>
            </a:r>
            <a:r>
              <a:rPr lang="pt-BR" sz="1400" b="1" dirty="0" err="1"/>
              <a:t>git</a:t>
            </a:r>
            <a:r>
              <a:rPr lang="pt-BR" sz="1400" b="1" dirty="0"/>
              <a:t> </a:t>
            </a:r>
            <a:r>
              <a:rPr lang="pt-BR" sz="1400" b="1" dirty="0" err="1"/>
              <a:t>add</a:t>
            </a:r>
            <a:r>
              <a:rPr lang="pt-BR" sz="1400" b="1" dirty="0"/>
              <a:t>  .</a:t>
            </a:r>
          </a:p>
          <a:p>
            <a:pPr algn="ctr"/>
            <a:r>
              <a:rPr lang="pt-BR" sz="1400" dirty="0"/>
              <a:t>Eles vão ficar </a:t>
            </a:r>
            <a:r>
              <a:rPr lang="pt-BR" sz="1400" b="1" dirty="0">
                <a:solidFill>
                  <a:schemeClr val="accent3"/>
                </a:solidFill>
              </a:rPr>
              <a:t>verde</a:t>
            </a:r>
            <a:r>
              <a:rPr lang="pt-BR" sz="1400" dirty="0"/>
              <a:t>, significa que foram selecionados/adicionados a fila para ser enviados ao GitHub</a:t>
            </a:r>
          </a:p>
        </p:txBody>
      </p:sp>
      <p:sp>
        <p:nvSpPr>
          <p:cNvPr id="25" name="Elipse 8">
            <a:extLst>
              <a:ext uri="{FF2B5EF4-FFF2-40B4-BE49-F238E27FC236}">
                <a16:creationId xmlns:a16="http://schemas.microsoft.com/office/drawing/2014/main" id="{A840B3C2-B3C9-9F0A-6E27-CBECA7107920}"/>
              </a:ext>
            </a:extLst>
          </p:cNvPr>
          <p:cNvSpPr/>
          <p:nvPr/>
        </p:nvSpPr>
        <p:spPr>
          <a:xfrm>
            <a:off x="4596821" y="4797725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Elipse 8">
            <a:extLst>
              <a:ext uri="{FF2B5EF4-FFF2-40B4-BE49-F238E27FC236}">
                <a16:creationId xmlns:a16="http://schemas.microsoft.com/office/drawing/2014/main" id="{263EE83A-583C-C0EA-AA47-222C2D5FE67D}"/>
              </a:ext>
            </a:extLst>
          </p:cNvPr>
          <p:cNvSpPr/>
          <p:nvPr/>
        </p:nvSpPr>
        <p:spPr>
          <a:xfrm>
            <a:off x="96178" y="148212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Elipse 8">
            <a:extLst>
              <a:ext uri="{FF2B5EF4-FFF2-40B4-BE49-F238E27FC236}">
                <a16:creationId xmlns:a16="http://schemas.microsoft.com/office/drawing/2014/main" id="{4B4EE0E3-1785-51AC-0B95-5618C62632CB}"/>
              </a:ext>
            </a:extLst>
          </p:cNvPr>
          <p:cNvSpPr/>
          <p:nvPr/>
        </p:nvSpPr>
        <p:spPr>
          <a:xfrm>
            <a:off x="5871376" y="514207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Elipse 8">
            <a:extLst>
              <a:ext uri="{FF2B5EF4-FFF2-40B4-BE49-F238E27FC236}">
                <a16:creationId xmlns:a16="http://schemas.microsoft.com/office/drawing/2014/main" id="{D968A505-373B-2421-2EAB-FA07789C9980}"/>
              </a:ext>
            </a:extLst>
          </p:cNvPr>
          <p:cNvSpPr/>
          <p:nvPr/>
        </p:nvSpPr>
        <p:spPr>
          <a:xfrm>
            <a:off x="96178" y="408498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635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B757-650A-570C-FECC-E882F719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9029D67-1117-2650-DED6-A05DB13D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68FBAE-551E-0708-E270-A7F8675E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AA1BC353-D0C7-CBD3-5121-160859E5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E83ACA8-3E0E-4DC5-B6B2-82985C173FE7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D3C695-4FEF-3055-A54B-3A66A5A74E39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E07E74-5A3E-FED0-AE29-0C764A7F46A6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A0F732-9A44-48A3-756B-3AABE9890C19}"/>
              </a:ext>
            </a:extLst>
          </p:cNvPr>
          <p:cNvSpPr txBox="1"/>
          <p:nvPr/>
        </p:nvSpPr>
        <p:spPr>
          <a:xfrm>
            <a:off x="151148" y="4997625"/>
            <a:ext cx="2091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Console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resultados do script rodado será impresso/mostrado</a:t>
            </a:r>
            <a:endParaRPr lang="en-US" sz="1400" dirty="0"/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5E57137A-664A-19DA-A199-1AA2D53C5308}"/>
              </a:ext>
            </a:extLst>
          </p:cNvPr>
          <p:cNvSpPr txBox="1"/>
          <p:nvPr/>
        </p:nvSpPr>
        <p:spPr>
          <a:xfrm>
            <a:off x="252555" y="1903816"/>
            <a:ext cx="173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onde vamos escrever o script</a:t>
            </a:r>
            <a:endParaRPr lang="en-US" sz="1400" dirty="0"/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D8258B9C-E560-93E3-1BF1-C29B497B1D59}"/>
              </a:ext>
            </a:extLst>
          </p:cNvPr>
          <p:cNvSpPr txBox="1"/>
          <p:nvPr/>
        </p:nvSpPr>
        <p:spPr>
          <a:xfrm>
            <a:off x="151148" y="1212664"/>
            <a:ext cx="173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Abrir um novo script</a:t>
            </a:r>
            <a:endParaRPr lang="en-US" sz="1400" dirty="0"/>
          </a:p>
        </p:txBody>
      </p:sp>
      <p:sp>
        <p:nvSpPr>
          <p:cNvPr id="16" name="Elipse 8">
            <a:extLst>
              <a:ext uri="{FF2B5EF4-FFF2-40B4-BE49-F238E27FC236}">
                <a16:creationId xmlns:a16="http://schemas.microsoft.com/office/drawing/2014/main" id="{9D9BE05E-47A8-3403-84DD-35C729D49685}"/>
              </a:ext>
            </a:extLst>
          </p:cNvPr>
          <p:cNvSpPr/>
          <p:nvPr/>
        </p:nvSpPr>
        <p:spPr>
          <a:xfrm>
            <a:off x="1748889" y="96781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Elipse 8">
            <a:extLst>
              <a:ext uri="{FF2B5EF4-FFF2-40B4-BE49-F238E27FC236}">
                <a16:creationId xmlns:a16="http://schemas.microsoft.com/office/drawing/2014/main" id="{7F945295-DB5C-4BAC-43A0-069B3301D55B}"/>
              </a:ext>
            </a:extLst>
          </p:cNvPr>
          <p:cNvSpPr/>
          <p:nvPr/>
        </p:nvSpPr>
        <p:spPr>
          <a:xfrm>
            <a:off x="1757469" y="167565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Elipse 8">
            <a:extLst>
              <a:ext uri="{FF2B5EF4-FFF2-40B4-BE49-F238E27FC236}">
                <a16:creationId xmlns:a16="http://schemas.microsoft.com/office/drawing/2014/main" id="{D5ED55AE-31A8-AF8C-EAF3-5278A9250861}"/>
              </a:ext>
            </a:extLst>
          </p:cNvPr>
          <p:cNvSpPr/>
          <p:nvPr/>
        </p:nvSpPr>
        <p:spPr>
          <a:xfrm>
            <a:off x="1759880" y="452933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8407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1523-14C4-C3B5-6D9C-3A2622D0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6AB5431-E333-70D8-85A9-7F9E7B1CA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2501"/>
            <a:ext cx="7862751" cy="596570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E95157-919E-8CBA-5305-80712EED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EC4CFD3-17DA-C02A-2DA7-081A6EEBBC12}"/>
              </a:ext>
            </a:extLst>
          </p:cNvPr>
          <p:cNvSpPr/>
          <p:nvPr/>
        </p:nvSpPr>
        <p:spPr>
          <a:xfrm>
            <a:off x="4099727" y="6326973"/>
            <a:ext cx="2743199" cy="19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1F5C07-20A8-BF13-726A-F39BC62173CB}"/>
              </a:ext>
            </a:extLst>
          </p:cNvPr>
          <p:cNvSpPr txBox="1"/>
          <p:nvPr/>
        </p:nvSpPr>
        <p:spPr>
          <a:xfrm>
            <a:off x="5972783" y="5674113"/>
            <a:ext cx="188608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Entra seu </a:t>
            </a:r>
            <a:r>
              <a:rPr lang="pt-BR" sz="1400" dirty="0" err="1"/>
              <a:t>email</a:t>
            </a:r>
            <a:r>
              <a:rPr lang="pt-BR" sz="1400" dirty="0"/>
              <a:t> da conta do GitHub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A7AC7F-46BF-EC67-72C3-75A03A171B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</p:spTree>
    <p:extLst>
      <p:ext uri="{BB962C8B-B14F-4D97-AF65-F5344CB8AC3E}">
        <p14:creationId xmlns:p14="http://schemas.microsoft.com/office/powerpoint/2010/main" val="1546432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AF787-0367-F387-69CA-54C5E2E17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961CE07-ADF6-D7CA-2B6C-C07592B6D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2501"/>
            <a:ext cx="7914183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18C832-118B-3873-0427-BD16D2F6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6646513-4DAC-313C-52F5-977FFD6E5E9F}"/>
              </a:ext>
            </a:extLst>
          </p:cNvPr>
          <p:cNvSpPr/>
          <p:nvPr/>
        </p:nvSpPr>
        <p:spPr>
          <a:xfrm>
            <a:off x="4171740" y="6431714"/>
            <a:ext cx="2010229" cy="16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7CA9F7-36BA-CFD3-5E34-EB8484C8054E}"/>
              </a:ext>
            </a:extLst>
          </p:cNvPr>
          <p:cNvSpPr txBox="1"/>
          <p:nvPr/>
        </p:nvSpPr>
        <p:spPr>
          <a:xfrm>
            <a:off x="6181969" y="6387331"/>
            <a:ext cx="232996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Entra seu nome de usuário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AE6F3E0-C2F5-0AF0-A155-9EBEC51F785E}"/>
              </a:ext>
            </a:extLst>
          </p:cNvPr>
          <p:cNvSpPr/>
          <p:nvPr/>
        </p:nvSpPr>
        <p:spPr>
          <a:xfrm>
            <a:off x="4171740" y="6192210"/>
            <a:ext cx="2682909" cy="195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96DCF9-510A-E25D-4D2B-D079E7E917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5" name="CaixaDeTexto 11">
            <a:extLst>
              <a:ext uri="{FF2B5EF4-FFF2-40B4-BE49-F238E27FC236}">
                <a16:creationId xmlns:a16="http://schemas.microsoft.com/office/drawing/2014/main" id="{BEAB2C8A-3BB4-FE41-B891-491F36754A02}"/>
              </a:ext>
            </a:extLst>
          </p:cNvPr>
          <p:cNvSpPr txBox="1"/>
          <p:nvPr/>
        </p:nvSpPr>
        <p:spPr>
          <a:xfrm>
            <a:off x="5972783" y="5646463"/>
            <a:ext cx="188608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Entra seu </a:t>
            </a:r>
            <a:r>
              <a:rPr lang="pt-BR" sz="1400" dirty="0" err="1"/>
              <a:t>email</a:t>
            </a:r>
            <a:r>
              <a:rPr lang="pt-BR" sz="1400" dirty="0"/>
              <a:t> da conta do GitHub</a:t>
            </a:r>
          </a:p>
        </p:txBody>
      </p:sp>
    </p:spTree>
    <p:extLst>
      <p:ext uri="{BB962C8B-B14F-4D97-AF65-F5344CB8AC3E}">
        <p14:creationId xmlns:p14="http://schemas.microsoft.com/office/powerpoint/2010/main" val="497255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7EE1-5A42-7591-FFD4-F822D756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21147BF-CD7F-0DB8-635A-60D8A6D3A9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9" y="782501"/>
            <a:ext cx="7900778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1FF7D-CC53-7E07-C440-655E611D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72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A2629B-F29F-5975-B0CB-E6C6D58A2B6A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B0B19A-7432-5328-ECB1-E4BAA8176747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AC1687-E14B-6950-1DB2-0167F8C75943}"/>
              </a:ext>
            </a:extLst>
          </p:cNvPr>
          <p:cNvSpPr/>
          <p:nvPr/>
        </p:nvSpPr>
        <p:spPr>
          <a:xfrm>
            <a:off x="4119716" y="6431714"/>
            <a:ext cx="1715551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A8D90D-B1A3-9470-4873-CF3641A31706}"/>
              </a:ext>
            </a:extLst>
          </p:cNvPr>
          <p:cNvSpPr/>
          <p:nvPr/>
        </p:nvSpPr>
        <p:spPr>
          <a:xfrm>
            <a:off x="5893186" y="643171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C6FB23-CF93-2498-64E1-08F29ABF4D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11" name="Elipse 8">
            <a:extLst>
              <a:ext uri="{FF2B5EF4-FFF2-40B4-BE49-F238E27FC236}">
                <a16:creationId xmlns:a16="http://schemas.microsoft.com/office/drawing/2014/main" id="{D299B243-08F0-007F-DF1E-2E3F125ABD01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CaixaDeTexto 1">
            <a:extLst>
              <a:ext uri="{FF2B5EF4-FFF2-40B4-BE49-F238E27FC236}">
                <a16:creationId xmlns:a16="http://schemas.microsoft.com/office/drawing/2014/main" id="{4E7EAFB1-5AD9-F49E-E55D-C40B2ED78D43}"/>
              </a:ext>
            </a:extLst>
          </p:cNvPr>
          <p:cNvSpPr txBox="1"/>
          <p:nvPr/>
        </p:nvSpPr>
        <p:spPr>
          <a:xfrm>
            <a:off x="5581" y="4409453"/>
            <a:ext cx="216999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 -m </a:t>
            </a:r>
          </a:p>
          <a:p>
            <a:pPr algn="ctr"/>
            <a:r>
              <a:rPr lang="pt-BR" sz="1400" b="1" dirty="0">
                <a:highlight>
                  <a:srgbClr val="FFFF00"/>
                </a:highlight>
              </a:rPr>
              <a:t>“meu primeiro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dirty="0"/>
              <a:t>é a função que usamos para adicionar </a:t>
            </a:r>
            <a:r>
              <a:rPr lang="pt-BR" sz="1400" b="1" dirty="0"/>
              <a:t>um comentário </a:t>
            </a:r>
            <a:r>
              <a:rPr lang="pt-BR" sz="1400" dirty="0"/>
              <a:t>a está modificação (adição de arquivos) que estamos fazendo no repositório do GitHub.</a:t>
            </a:r>
          </a:p>
        </p:txBody>
      </p:sp>
      <p:sp>
        <p:nvSpPr>
          <p:cNvPr id="14" name="Elipse 10">
            <a:extLst>
              <a:ext uri="{FF2B5EF4-FFF2-40B4-BE49-F238E27FC236}">
                <a16:creationId xmlns:a16="http://schemas.microsoft.com/office/drawing/2014/main" id="{76DB34FA-7557-F850-A2C8-CF2AA6F766D1}"/>
              </a:ext>
            </a:extLst>
          </p:cNvPr>
          <p:cNvSpPr/>
          <p:nvPr/>
        </p:nvSpPr>
        <p:spPr>
          <a:xfrm>
            <a:off x="153035" y="413336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CaixaDeTexto 7">
            <a:extLst>
              <a:ext uri="{FF2B5EF4-FFF2-40B4-BE49-F238E27FC236}">
                <a16:creationId xmlns:a16="http://schemas.microsoft.com/office/drawing/2014/main" id="{A687FF7A-1429-59FB-0063-614916463B4E}"/>
              </a:ext>
            </a:extLst>
          </p:cNvPr>
          <p:cNvSpPr txBox="1"/>
          <p:nvPr/>
        </p:nvSpPr>
        <p:spPr>
          <a:xfrm>
            <a:off x="153035" y="1795108"/>
            <a:ext cx="183531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add</a:t>
            </a:r>
            <a:r>
              <a:rPr lang="pt-BR" sz="1400" b="1" dirty="0">
                <a:highlight>
                  <a:srgbClr val="FFFF00"/>
                </a:highlight>
              </a:rPr>
              <a:t> . </a:t>
            </a:r>
            <a:r>
              <a:rPr lang="pt-BR" sz="1400" dirty="0"/>
              <a:t>é a função que usamos para adicionar arquivos que serão enviados ao GitHub. 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É sempre a primeira a ser executada.</a:t>
            </a:r>
          </a:p>
        </p:txBody>
      </p:sp>
      <p:sp>
        <p:nvSpPr>
          <p:cNvPr id="19" name="CaixaDeTexto 16">
            <a:extLst>
              <a:ext uri="{FF2B5EF4-FFF2-40B4-BE49-F238E27FC236}">
                <a16:creationId xmlns:a16="http://schemas.microsoft.com/office/drawing/2014/main" id="{A9B45A2F-E92D-D090-778A-0E3B73553867}"/>
              </a:ext>
            </a:extLst>
          </p:cNvPr>
          <p:cNvSpPr txBox="1"/>
          <p:nvPr/>
        </p:nvSpPr>
        <p:spPr>
          <a:xfrm>
            <a:off x="7283401" y="2250566"/>
            <a:ext cx="314183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Após usar a função </a:t>
            </a:r>
            <a:r>
              <a:rPr lang="pt-BR" sz="1400" b="1" dirty="0" err="1"/>
              <a:t>git</a:t>
            </a:r>
            <a:r>
              <a:rPr lang="pt-BR" sz="1400" b="1" dirty="0"/>
              <a:t> </a:t>
            </a:r>
            <a:r>
              <a:rPr lang="pt-BR" sz="1400" b="1" dirty="0" err="1"/>
              <a:t>add</a:t>
            </a:r>
            <a:r>
              <a:rPr lang="pt-BR" sz="1400" b="1" dirty="0"/>
              <a:t>  .</a:t>
            </a:r>
          </a:p>
          <a:p>
            <a:pPr algn="ctr"/>
            <a:r>
              <a:rPr lang="pt-BR" sz="1400" dirty="0"/>
              <a:t>Eles vão ficar </a:t>
            </a:r>
            <a:r>
              <a:rPr lang="pt-BR" sz="1400" b="1" dirty="0">
                <a:solidFill>
                  <a:schemeClr val="accent3"/>
                </a:solidFill>
              </a:rPr>
              <a:t>verde</a:t>
            </a:r>
            <a:r>
              <a:rPr lang="pt-BR" sz="1400" dirty="0"/>
              <a:t>, significa que foram selecionados/adicionados a fila para ser enviados ao GitHub</a:t>
            </a:r>
          </a:p>
        </p:txBody>
      </p:sp>
      <p:sp>
        <p:nvSpPr>
          <p:cNvPr id="25" name="Elipse 8">
            <a:extLst>
              <a:ext uri="{FF2B5EF4-FFF2-40B4-BE49-F238E27FC236}">
                <a16:creationId xmlns:a16="http://schemas.microsoft.com/office/drawing/2014/main" id="{963A7089-2265-E579-D2C4-BB62609380BD}"/>
              </a:ext>
            </a:extLst>
          </p:cNvPr>
          <p:cNvSpPr/>
          <p:nvPr/>
        </p:nvSpPr>
        <p:spPr>
          <a:xfrm>
            <a:off x="96178" y="148212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Elipse 8">
            <a:extLst>
              <a:ext uri="{FF2B5EF4-FFF2-40B4-BE49-F238E27FC236}">
                <a16:creationId xmlns:a16="http://schemas.microsoft.com/office/drawing/2014/main" id="{AD03FB82-410A-41D2-009C-2D6EAB464BAF}"/>
              </a:ext>
            </a:extLst>
          </p:cNvPr>
          <p:cNvSpPr/>
          <p:nvPr/>
        </p:nvSpPr>
        <p:spPr>
          <a:xfrm>
            <a:off x="5858422" y="6397010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Elipse 8">
            <a:extLst>
              <a:ext uri="{FF2B5EF4-FFF2-40B4-BE49-F238E27FC236}">
                <a16:creationId xmlns:a16="http://schemas.microsoft.com/office/drawing/2014/main" id="{AC6556CA-247C-8B43-7F56-259CED12B370}"/>
              </a:ext>
            </a:extLst>
          </p:cNvPr>
          <p:cNvSpPr/>
          <p:nvPr/>
        </p:nvSpPr>
        <p:spPr>
          <a:xfrm>
            <a:off x="96178" y="408498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1612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2122-A8CD-F7AE-3787-848462A3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A471032-15DD-2602-69A9-E573F1EE0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2501"/>
            <a:ext cx="7884642" cy="59703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4BCA39-2657-8586-1615-0F442AF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73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7F9246C-40F1-A10B-A227-9BB28336C277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CB4CA55-DDAA-E708-7025-C1965B4B2618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329A3A-DDF8-4071-56C7-EB4831A97AA0}"/>
              </a:ext>
            </a:extLst>
          </p:cNvPr>
          <p:cNvSpPr txBox="1"/>
          <p:nvPr/>
        </p:nvSpPr>
        <p:spPr>
          <a:xfrm>
            <a:off x="7467175" y="2315191"/>
            <a:ext cx="2126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usar a função </a:t>
            </a:r>
            <a:r>
              <a:rPr lang="pt-BR" sz="1000" b="1" dirty="0" err="1"/>
              <a:t>git</a:t>
            </a:r>
            <a:r>
              <a:rPr lang="pt-BR" sz="1000" b="1" dirty="0"/>
              <a:t> </a:t>
            </a:r>
            <a:r>
              <a:rPr lang="pt-BR" sz="1000" b="1" dirty="0" err="1"/>
              <a:t>add</a:t>
            </a:r>
            <a:r>
              <a:rPr lang="pt-BR" sz="1000" b="1" dirty="0"/>
              <a:t>  .</a:t>
            </a:r>
          </a:p>
          <a:p>
            <a:pPr algn="ctr"/>
            <a:r>
              <a:rPr lang="pt-BR" sz="1000" dirty="0"/>
              <a:t>Eles vão ficar verde, significa que foram selecionados/adicionados a fila para ser enviados ao GitHub</a:t>
            </a:r>
            <a:endParaRPr lang="pt-BR" sz="105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FF6ED47-40D9-BA96-5033-335FE8A683D1}"/>
              </a:ext>
            </a:extLst>
          </p:cNvPr>
          <p:cNvSpPr/>
          <p:nvPr/>
        </p:nvSpPr>
        <p:spPr>
          <a:xfrm>
            <a:off x="2228206" y="5771120"/>
            <a:ext cx="3654550" cy="647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504A6DF-50E8-992A-A028-120134CDA012}"/>
              </a:ext>
            </a:extLst>
          </p:cNvPr>
          <p:cNvSpPr txBox="1"/>
          <p:nvPr/>
        </p:nvSpPr>
        <p:spPr>
          <a:xfrm>
            <a:off x="6248682" y="5669713"/>
            <a:ext cx="316217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Confirmação de que deu certo selecionar e colocar na fila. </a:t>
            </a:r>
          </a:p>
          <a:p>
            <a:pPr algn="ctr"/>
            <a:r>
              <a:rPr lang="pt-BR" sz="1400" dirty="0"/>
              <a:t>Mas esses arquivos ainda estão no nosso computador local, apenas.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CF07C4-3D08-306F-4BE5-A31C65ABB4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DF538669-4F6C-DFC1-58BD-7F6ECA7B0685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74E52AF7-7375-EB58-62A3-A25EB333E260}"/>
              </a:ext>
            </a:extLst>
          </p:cNvPr>
          <p:cNvSpPr txBox="1"/>
          <p:nvPr/>
        </p:nvSpPr>
        <p:spPr>
          <a:xfrm>
            <a:off x="5581" y="4409453"/>
            <a:ext cx="216999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 -m </a:t>
            </a:r>
          </a:p>
          <a:p>
            <a:pPr algn="ctr"/>
            <a:r>
              <a:rPr lang="pt-BR" sz="1400" b="1" dirty="0">
                <a:highlight>
                  <a:srgbClr val="FFFF00"/>
                </a:highlight>
              </a:rPr>
              <a:t>“meu primeiro </a:t>
            </a:r>
            <a:r>
              <a:rPr lang="pt-BR" sz="1400" b="1" dirty="0" err="1">
                <a:highlight>
                  <a:srgbClr val="FFFF00"/>
                </a:highlight>
              </a:rPr>
              <a:t>commit</a:t>
            </a:r>
            <a:r>
              <a:rPr lang="pt-BR" sz="14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dirty="0"/>
              <a:t>é a função que usamos para adicionar </a:t>
            </a:r>
            <a:r>
              <a:rPr lang="pt-BR" sz="1400" b="1" dirty="0"/>
              <a:t>um comentário </a:t>
            </a:r>
            <a:r>
              <a:rPr lang="pt-BR" sz="1400" dirty="0"/>
              <a:t>a está modificação (adição de arquivos) que estamos fazendo no repositório do GitHub.</a:t>
            </a:r>
          </a:p>
        </p:txBody>
      </p:sp>
      <p:sp>
        <p:nvSpPr>
          <p:cNvPr id="7" name="Elipse 10">
            <a:extLst>
              <a:ext uri="{FF2B5EF4-FFF2-40B4-BE49-F238E27FC236}">
                <a16:creationId xmlns:a16="http://schemas.microsoft.com/office/drawing/2014/main" id="{C6834D96-D3FC-6013-9CEF-E9326D37DA96}"/>
              </a:ext>
            </a:extLst>
          </p:cNvPr>
          <p:cNvSpPr/>
          <p:nvPr/>
        </p:nvSpPr>
        <p:spPr>
          <a:xfrm>
            <a:off x="153035" y="413336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0710F3-F616-1956-5D05-5F22EC049381}"/>
              </a:ext>
            </a:extLst>
          </p:cNvPr>
          <p:cNvSpPr txBox="1"/>
          <p:nvPr/>
        </p:nvSpPr>
        <p:spPr>
          <a:xfrm>
            <a:off x="153035" y="1795108"/>
            <a:ext cx="1835315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add</a:t>
            </a:r>
            <a:r>
              <a:rPr lang="pt-BR" sz="1400" b="1" dirty="0">
                <a:highlight>
                  <a:srgbClr val="FFFF00"/>
                </a:highlight>
              </a:rPr>
              <a:t> . </a:t>
            </a:r>
            <a:r>
              <a:rPr lang="pt-BR" sz="1400" dirty="0"/>
              <a:t>é a função que usamos para adicionar arquivos que serão enviados ao GitHub. 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É sempre a primeira a ser executada.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9E82E1-F8BD-43FA-149F-857CC5EC92E8}"/>
              </a:ext>
            </a:extLst>
          </p:cNvPr>
          <p:cNvSpPr/>
          <p:nvPr/>
        </p:nvSpPr>
        <p:spPr>
          <a:xfrm>
            <a:off x="96178" y="1482126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Elipse 8">
            <a:extLst>
              <a:ext uri="{FF2B5EF4-FFF2-40B4-BE49-F238E27FC236}">
                <a16:creationId xmlns:a16="http://schemas.microsoft.com/office/drawing/2014/main" id="{F6A2C8CC-140B-7B76-EDBB-EB5349B69149}"/>
              </a:ext>
            </a:extLst>
          </p:cNvPr>
          <p:cNvSpPr/>
          <p:nvPr/>
        </p:nvSpPr>
        <p:spPr>
          <a:xfrm>
            <a:off x="96178" y="408498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Elipse 8">
            <a:extLst>
              <a:ext uri="{FF2B5EF4-FFF2-40B4-BE49-F238E27FC236}">
                <a16:creationId xmlns:a16="http://schemas.microsoft.com/office/drawing/2014/main" id="{E5E52487-E4DF-F293-A630-63B5BAB58AFB}"/>
              </a:ext>
            </a:extLst>
          </p:cNvPr>
          <p:cNvSpPr/>
          <p:nvPr/>
        </p:nvSpPr>
        <p:spPr>
          <a:xfrm>
            <a:off x="5841552" y="5984533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9449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16A0-8B80-1A01-041F-FEAC25C1F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2FF2B5E4-C980-24B4-4B73-2DE893AB4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74" y="782501"/>
            <a:ext cx="7885191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86809-E5AF-54F0-05BF-6248AB8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74</a:t>
            </a:fld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ACF6C8-14A3-A2E5-820D-4ED6A32B358B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45CD2B8-6151-B1EB-7C8B-6133F02D497A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5EB2A2-4EB4-AF1B-65BB-E57E464E36DD}"/>
              </a:ext>
            </a:extLst>
          </p:cNvPr>
          <p:cNvSpPr txBox="1"/>
          <p:nvPr/>
        </p:nvSpPr>
        <p:spPr>
          <a:xfrm>
            <a:off x="7832264" y="2351948"/>
            <a:ext cx="27432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Após os arquivos serem enviados eles vão sumir dessa janelinha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F0F03D-26BB-534F-5EB6-843479812F7D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9F4543-C276-3083-C3B4-C6A75AE9C68E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</a:t>
            </a:r>
          </a:p>
          <a:p>
            <a:pPr algn="ctr"/>
            <a:r>
              <a:rPr lang="pt-BR" sz="1000" b="1" dirty="0">
                <a:highlight>
                  <a:srgbClr val="FFFF00"/>
                </a:highlight>
              </a:rPr>
              <a:t>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31000DC-55E4-68BA-1BC2-27FC2EA5A2BC}"/>
              </a:ext>
            </a:extLst>
          </p:cNvPr>
          <p:cNvSpPr/>
          <p:nvPr/>
        </p:nvSpPr>
        <p:spPr>
          <a:xfrm>
            <a:off x="4159877" y="5427925"/>
            <a:ext cx="417666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1ACA12C-2A76-585A-E718-E5A412DF3AC9}"/>
              </a:ext>
            </a:extLst>
          </p:cNvPr>
          <p:cNvSpPr txBox="1"/>
          <p:nvPr/>
        </p:nvSpPr>
        <p:spPr>
          <a:xfrm>
            <a:off x="5251352" y="5833130"/>
            <a:ext cx="27432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Confirmação de que deu certo enviar os arquivos para o GitHub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17A47D-C8CD-6DC1-BF0F-2D5288DA94D8}"/>
              </a:ext>
            </a:extLst>
          </p:cNvPr>
          <p:cNvSpPr txBox="1"/>
          <p:nvPr/>
        </p:nvSpPr>
        <p:spPr>
          <a:xfrm>
            <a:off x="157004" y="4998278"/>
            <a:ext cx="1769788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highlight>
                  <a:srgbClr val="FFFF00"/>
                </a:highlight>
              </a:rPr>
              <a:t>git</a:t>
            </a:r>
            <a:r>
              <a:rPr lang="pt-BR" sz="1400" b="1" dirty="0">
                <a:highlight>
                  <a:srgbClr val="FFFF00"/>
                </a:highlight>
              </a:rPr>
              <a:t> </a:t>
            </a:r>
            <a:r>
              <a:rPr lang="pt-BR" sz="1400" b="1" dirty="0" err="1">
                <a:highlight>
                  <a:srgbClr val="FFFF00"/>
                </a:highlight>
              </a:rPr>
              <a:t>push</a:t>
            </a:r>
            <a:endParaRPr lang="pt-BR" sz="1400" b="1" dirty="0">
              <a:highlight>
                <a:srgbClr val="FFFF00"/>
              </a:highlight>
            </a:endParaRPr>
          </a:p>
          <a:p>
            <a:pPr algn="ctr"/>
            <a:endParaRPr lang="pt-BR" sz="1400" b="1" dirty="0"/>
          </a:p>
          <a:p>
            <a:pPr algn="ctr"/>
            <a:r>
              <a:rPr lang="pt-BR" sz="1400" dirty="0"/>
              <a:t>é a função que usamos para </a:t>
            </a:r>
            <a:r>
              <a:rPr lang="pt-BR" sz="1400" b="1" dirty="0"/>
              <a:t>enviar</a:t>
            </a:r>
            <a:r>
              <a:rPr lang="pt-BR" sz="1400" dirty="0"/>
              <a:t> os arquivos e comentários para o GitHub.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6115CCD-12F1-0D95-9F9C-B938B8BD51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  <p:sp>
        <p:nvSpPr>
          <p:cNvPr id="6" name="Elipse 8">
            <a:extLst>
              <a:ext uri="{FF2B5EF4-FFF2-40B4-BE49-F238E27FC236}">
                <a16:creationId xmlns:a16="http://schemas.microsoft.com/office/drawing/2014/main" id="{9ED43A23-BD23-ACEF-9701-FA34C0415571}"/>
              </a:ext>
            </a:extLst>
          </p:cNvPr>
          <p:cNvSpPr/>
          <p:nvPr/>
        </p:nvSpPr>
        <p:spPr>
          <a:xfrm>
            <a:off x="45963" y="1587474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Elipse 8">
            <a:extLst>
              <a:ext uri="{FF2B5EF4-FFF2-40B4-BE49-F238E27FC236}">
                <a16:creationId xmlns:a16="http://schemas.microsoft.com/office/drawing/2014/main" id="{607905D3-E5E2-0324-94BB-7EC2BF629430}"/>
              </a:ext>
            </a:extLst>
          </p:cNvPr>
          <p:cNvSpPr/>
          <p:nvPr/>
        </p:nvSpPr>
        <p:spPr>
          <a:xfrm>
            <a:off x="18065" y="300153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Elipse 8">
            <a:extLst>
              <a:ext uri="{FF2B5EF4-FFF2-40B4-BE49-F238E27FC236}">
                <a16:creationId xmlns:a16="http://schemas.microsoft.com/office/drawing/2014/main" id="{CF26299F-5D77-B2B4-06C5-797F2E752A5E}"/>
              </a:ext>
            </a:extLst>
          </p:cNvPr>
          <p:cNvSpPr/>
          <p:nvPr/>
        </p:nvSpPr>
        <p:spPr>
          <a:xfrm>
            <a:off x="45963" y="479440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Elipse 8">
            <a:extLst>
              <a:ext uri="{FF2B5EF4-FFF2-40B4-BE49-F238E27FC236}">
                <a16:creationId xmlns:a16="http://schemas.microsoft.com/office/drawing/2014/main" id="{49CE2C9D-D0A4-B3A4-EA72-00124D73925D}"/>
              </a:ext>
            </a:extLst>
          </p:cNvPr>
          <p:cNvSpPr/>
          <p:nvPr/>
        </p:nvSpPr>
        <p:spPr>
          <a:xfrm>
            <a:off x="4642198" y="536709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0550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92D2-EE51-C3D5-DC5B-C014EDAAA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8A3A3F-6372-958E-AE7C-054A0681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75</a:t>
            </a:fld>
            <a:endParaRPr lang="en-US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C25ED61-EADB-767E-04F2-D20A05B74602}"/>
              </a:ext>
            </a:extLst>
          </p:cNvPr>
          <p:cNvGrpSpPr/>
          <p:nvPr/>
        </p:nvGrpSpPr>
        <p:grpSpPr>
          <a:xfrm>
            <a:off x="683288" y="879522"/>
            <a:ext cx="11123525" cy="5529046"/>
            <a:chOff x="0" y="398929"/>
            <a:chExt cx="12192000" cy="6060141"/>
          </a:xfrm>
        </p:grpSpPr>
        <p:pic>
          <p:nvPicPr>
            <p:cNvPr id="14" name="Imagem 13" descr="Tela de computador com jogo&#10;&#10;O conteúdo gerado por IA pode estar incorreto.">
              <a:extLst>
                <a:ext uri="{FF2B5EF4-FFF2-40B4-BE49-F238E27FC236}">
                  <a16:creationId xmlns:a16="http://schemas.microsoft.com/office/drawing/2014/main" id="{FD3BC83A-8460-D693-A01C-5453F881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929"/>
              <a:ext cx="12192000" cy="606014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BF9847C-8545-DF37-F53D-A994E8CF512E}"/>
                </a:ext>
              </a:extLst>
            </p:cNvPr>
            <p:cNvSpPr/>
            <p:nvPr/>
          </p:nvSpPr>
          <p:spPr>
            <a:xfrm>
              <a:off x="2260041" y="2599377"/>
              <a:ext cx="764513" cy="224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4F56979-BB8F-22BF-8FE3-22D96C0A4964}"/>
                </a:ext>
              </a:extLst>
            </p:cNvPr>
            <p:cNvSpPr/>
            <p:nvPr/>
          </p:nvSpPr>
          <p:spPr>
            <a:xfrm>
              <a:off x="4793901" y="2599377"/>
              <a:ext cx="1094433" cy="224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2DAAE78-EEF2-3657-0946-F812E64905CA}"/>
                </a:ext>
              </a:extLst>
            </p:cNvPr>
            <p:cNvSpPr/>
            <p:nvPr/>
          </p:nvSpPr>
          <p:spPr>
            <a:xfrm>
              <a:off x="2080845" y="1330668"/>
              <a:ext cx="2219850" cy="224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78AA06F-B54B-5002-4E7F-B833686C70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Enviando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u="sng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RStudio para o GitHub</a:t>
            </a:r>
          </a:p>
        </p:txBody>
      </p:sp>
    </p:spTree>
    <p:extLst>
      <p:ext uri="{BB962C8B-B14F-4D97-AF65-F5344CB8AC3E}">
        <p14:creationId xmlns:p14="http://schemas.microsoft.com/office/powerpoint/2010/main" val="4165710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331F-EB47-335B-0779-6B96813B1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D00C2A-FADA-86D3-E4B8-BD54FEE1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76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F0651C-A0AF-00BD-EEBA-327DD248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2" y="601099"/>
            <a:ext cx="11157155" cy="1325563"/>
          </a:xfrm>
        </p:spPr>
        <p:txBody>
          <a:bodyPr>
            <a:noAutofit/>
          </a:bodyPr>
          <a:lstStyle/>
          <a:p>
            <a:pPr algn="ctr"/>
            <a:r>
              <a:rPr lang="en-US" sz="4100" b="1" dirty="0" err="1">
                <a:solidFill>
                  <a:srgbClr val="6E4F8A"/>
                </a:solidFill>
              </a:rPr>
              <a:t>Parabéns</a:t>
            </a:r>
            <a:r>
              <a:rPr lang="en-US" sz="4100" b="1" dirty="0">
                <a:solidFill>
                  <a:srgbClr val="6E4F8A"/>
                </a:solidFill>
              </a:rPr>
              <a:t>, </a:t>
            </a:r>
            <a:r>
              <a:rPr lang="en-US" sz="4100" b="1" dirty="0" err="1">
                <a:solidFill>
                  <a:srgbClr val="6E4F8A"/>
                </a:solidFill>
              </a:rPr>
              <a:t>vocês</a:t>
            </a:r>
            <a:r>
              <a:rPr lang="en-US" sz="4100" b="1" dirty="0">
                <a:solidFill>
                  <a:srgbClr val="6E4F8A"/>
                </a:solidFill>
              </a:rPr>
              <a:t> </a:t>
            </a:r>
            <a:r>
              <a:rPr lang="en-US" sz="4100" b="1" dirty="0" err="1">
                <a:solidFill>
                  <a:srgbClr val="6E4F8A"/>
                </a:solidFill>
              </a:rPr>
              <a:t>acabam</a:t>
            </a:r>
            <a:r>
              <a:rPr lang="en-US" sz="4100" b="1" dirty="0">
                <a:solidFill>
                  <a:srgbClr val="6E4F8A"/>
                </a:solidFill>
              </a:rPr>
              <a:t> de </a:t>
            </a:r>
            <a:r>
              <a:rPr lang="en-US" sz="4100" b="1" u="sng" dirty="0" err="1">
                <a:solidFill>
                  <a:srgbClr val="6E4F8A"/>
                </a:solidFill>
              </a:rPr>
              <a:t>enviar</a:t>
            </a:r>
            <a:r>
              <a:rPr lang="en-US" sz="4100" b="1" u="sng" dirty="0">
                <a:solidFill>
                  <a:srgbClr val="6E4F8A"/>
                </a:solidFill>
              </a:rPr>
              <a:t> </a:t>
            </a:r>
            <a:r>
              <a:rPr lang="en-US" sz="4100" b="1" u="sng" dirty="0" err="1">
                <a:solidFill>
                  <a:srgbClr val="6E4F8A"/>
                </a:solidFill>
              </a:rPr>
              <a:t>seus</a:t>
            </a:r>
            <a:r>
              <a:rPr lang="en-US" sz="4100" b="1" u="sng" dirty="0">
                <a:solidFill>
                  <a:srgbClr val="6E4F8A"/>
                </a:solidFill>
              </a:rPr>
              <a:t> </a:t>
            </a:r>
            <a:r>
              <a:rPr lang="en-US" sz="4100" b="1" u="sng" dirty="0" err="1">
                <a:solidFill>
                  <a:srgbClr val="6E4F8A"/>
                </a:solidFill>
              </a:rPr>
              <a:t>primeiros</a:t>
            </a:r>
            <a:r>
              <a:rPr lang="en-US" sz="4100" b="1" u="sng" dirty="0">
                <a:solidFill>
                  <a:srgbClr val="6E4F8A"/>
                </a:solidFill>
              </a:rPr>
              <a:t> </a:t>
            </a:r>
            <a:r>
              <a:rPr lang="en-US" sz="4100" b="1" u="sng" dirty="0" err="1">
                <a:solidFill>
                  <a:srgbClr val="6E4F8A"/>
                </a:solidFill>
              </a:rPr>
              <a:t>arquivos</a:t>
            </a:r>
            <a:r>
              <a:rPr lang="en-US" sz="4100" b="1" u="sng" dirty="0">
                <a:solidFill>
                  <a:srgbClr val="6E4F8A"/>
                </a:solidFill>
              </a:rPr>
              <a:t> </a:t>
            </a:r>
            <a:r>
              <a:rPr lang="en-US" sz="4100" b="1" u="sng" dirty="0" err="1">
                <a:solidFill>
                  <a:srgbClr val="6E4F8A"/>
                </a:solidFill>
              </a:rPr>
              <a:t>locais</a:t>
            </a:r>
            <a:r>
              <a:rPr lang="en-US" sz="4100" b="1" u="sng" dirty="0">
                <a:solidFill>
                  <a:srgbClr val="6E4F8A"/>
                </a:solidFill>
              </a:rPr>
              <a:t> para a </a:t>
            </a:r>
            <a:r>
              <a:rPr lang="en-US" sz="4100" b="1" u="sng" dirty="0" err="1">
                <a:solidFill>
                  <a:srgbClr val="6E4F8A"/>
                </a:solidFill>
              </a:rPr>
              <a:t>nuvem</a:t>
            </a:r>
            <a:r>
              <a:rPr lang="en-US" sz="4100" b="1" u="sng" dirty="0">
                <a:solidFill>
                  <a:srgbClr val="6E4F8A"/>
                </a:solidFill>
              </a:rPr>
              <a:t> do </a:t>
            </a:r>
            <a:r>
              <a:rPr lang="en-US" sz="4100" b="1" dirty="0">
                <a:solidFill>
                  <a:srgbClr val="6E4F8A"/>
                </a:solidFill>
              </a:rPr>
              <a:t>GitHub</a:t>
            </a:r>
            <a:endParaRPr lang="en-US" sz="4100" dirty="0"/>
          </a:p>
        </p:txBody>
      </p:sp>
      <p:pic>
        <p:nvPicPr>
          <p:cNvPr id="10242" name="Picture 2" descr="Leonardo Dicario GIFs - Find &amp; Share on GIPHY">
            <a:extLst>
              <a:ext uri="{FF2B5EF4-FFF2-40B4-BE49-F238E27FC236}">
                <a16:creationId xmlns:a16="http://schemas.microsoft.com/office/drawing/2014/main" id="{7BF1A992-B868-7D03-B310-50A004A6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717" y="2234068"/>
            <a:ext cx="3598566" cy="359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25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98DA-AA06-F1F2-64DC-53FDFA72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100" b="1" noProof="0" dirty="0">
                <a:solidFill>
                  <a:srgbClr val="6E4F8A"/>
                </a:solidFill>
              </a:rPr>
              <a:t>Dicionário de comandos do Git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5E3088-C5CD-539A-E67E-924316438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83" y="1030880"/>
            <a:ext cx="11560277" cy="5325470"/>
          </a:xfrm>
        </p:spPr>
        <p:txBody>
          <a:bodyPr>
            <a:normAutofit/>
          </a:bodyPr>
          <a:lstStyle/>
          <a:p>
            <a:r>
              <a:rPr lang="pt-BR" sz="2000" b="1" noProof="0" dirty="0"/>
              <a:t>Configuração</a:t>
            </a:r>
          </a:p>
          <a:p>
            <a:pPr lvl="1"/>
            <a:r>
              <a:rPr lang="pt-BR" sz="1800" b="1" noProof="0" dirty="0" err="1"/>
              <a:t>git</a:t>
            </a:r>
            <a:r>
              <a:rPr lang="pt-BR" sz="1800" b="1" noProof="0" dirty="0"/>
              <a:t> </a:t>
            </a:r>
            <a:r>
              <a:rPr lang="pt-BR" sz="1800" b="1" noProof="0" dirty="0" err="1"/>
              <a:t>config</a:t>
            </a:r>
            <a:r>
              <a:rPr lang="pt-BR" sz="1800" b="1" noProof="0" dirty="0"/>
              <a:t> --global </a:t>
            </a:r>
            <a:r>
              <a:rPr lang="pt-BR" sz="1800" b="1" noProof="0" dirty="0" err="1"/>
              <a:t>user.email</a:t>
            </a:r>
            <a:r>
              <a:rPr lang="pt-BR" sz="1800" b="1" noProof="0" dirty="0"/>
              <a:t> “Seu </a:t>
            </a:r>
            <a:r>
              <a:rPr lang="pt-BR" sz="1800" b="1" noProof="0" dirty="0" err="1"/>
              <a:t>email</a:t>
            </a:r>
            <a:r>
              <a:rPr lang="pt-BR" sz="1800" b="1" noProof="0" dirty="0"/>
              <a:t>” </a:t>
            </a:r>
            <a:r>
              <a:rPr lang="pt-BR" sz="1800" noProof="0" dirty="0"/>
              <a:t>(só configurar </a:t>
            </a:r>
            <a:r>
              <a:rPr lang="pt-BR" sz="1800" noProof="0" dirty="0">
                <a:solidFill>
                  <a:schemeClr val="accent5"/>
                </a:solidFill>
              </a:rPr>
              <a:t>uma única vez</a:t>
            </a:r>
            <a:r>
              <a:rPr lang="pt-BR" sz="1800" noProof="0" dirty="0"/>
              <a:t>)</a:t>
            </a:r>
          </a:p>
          <a:p>
            <a:pPr lvl="1"/>
            <a:r>
              <a:rPr lang="pt-BR" sz="1800" b="1" noProof="0" dirty="0" err="1"/>
              <a:t>git</a:t>
            </a:r>
            <a:r>
              <a:rPr lang="pt-BR" sz="1800" b="1" noProof="0" dirty="0"/>
              <a:t> </a:t>
            </a:r>
            <a:r>
              <a:rPr lang="pt-BR" sz="1800" b="1" noProof="0" dirty="0" err="1"/>
              <a:t>config</a:t>
            </a:r>
            <a:r>
              <a:rPr lang="pt-BR" sz="1800" b="1" noProof="0" dirty="0"/>
              <a:t> --global user.name “Seu Nome” </a:t>
            </a:r>
            <a:r>
              <a:rPr lang="pt-BR" sz="1800" noProof="0" dirty="0"/>
              <a:t>(só configurar </a:t>
            </a:r>
            <a:r>
              <a:rPr lang="pt-BR" sz="1800" noProof="0" dirty="0">
                <a:solidFill>
                  <a:schemeClr val="accent5"/>
                </a:solidFill>
              </a:rPr>
              <a:t>uma única vez</a:t>
            </a:r>
            <a:r>
              <a:rPr lang="pt-BR" sz="1800" noProof="0" dirty="0"/>
              <a:t>)</a:t>
            </a:r>
          </a:p>
          <a:p>
            <a:endParaRPr lang="pt-BR" sz="2000" noProof="0" dirty="0"/>
          </a:p>
          <a:p>
            <a:r>
              <a:rPr lang="pt-BR" sz="2000" b="1" dirty="0"/>
              <a:t>Uso para adicionar arquivos no repositório GitHub (precisa acontecer nessa ordem)</a:t>
            </a:r>
            <a:endParaRPr lang="pt-BR" sz="2000" b="1" noProof="0" dirty="0"/>
          </a:p>
          <a:p>
            <a:pPr lvl="1"/>
            <a:r>
              <a:rPr lang="pt-BR" sz="1800" b="1" noProof="0" dirty="0" err="1"/>
              <a:t>git</a:t>
            </a:r>
            <a:r>
              <a:rPr lang="pt-BR" sz="1800" b="1" noProof="0" dirty="0"/>
              <a:t> </a:t>
            </a:r>
            <a:r>
              <a:rPr lang="pt-BR" sz="1800" b="1" noProof="0" dirty="0" err="1"/>
              <a:t>add</a:t>
            </a:r>
            <a:r>
              <a:rPr lang="pt-BR" sz="1800" b="1" noProof="0" dirty="0"/>
              <a:t> . </a:t>
            </a:r>
            <a:r>
              <a:rPr lang="pt-BR" sz="1800" noProof="0" dirty="0"/>
              <a:t>(usado </a:t>
            </a:r>
            <a:r>
              <a:rPr lang="pt-BR" sz="1800" noProof="0" dirty="0">
                <a:solidFill>
                  <a:schemeClr val="accent5"/>
                </a:solidFill>
              </a:rPr>
              <a:t>toda vez que for adicionar um arquivo do repositório local no GitHub</a:t>
            </a:r>
            <a:r>
              <a:rPr lang="pt-BR" sz="1800" noProof="0" dirty="0"/>
              <a:t>)</a:t>
            </a:r>
          </a:p>
          <a:p>
            <a:pPr lvl="1"/>
            <a:r>
              <a:rPr lang="pt-BR" sz="1800" b="1" dirty="0" err="1"/>
              <a:t>git</a:t>
            </a:r>
            <a:r>
              <a:rPr lang="pt-BR" sz="1800" b="1" dirty="0"/>
              <a:t> </a:t>
            </a:r>
            <a:r>
              <a:rPr lang="pt-BR" sz="1800" b="1" dirty="0" err="1"/>
              <a:t>commit</a:t>
            </a:r>
            <a:r>
              <a:rPr lang="pt-BR" sz="1800" b="1" dirty="0"/>
              <a:t> –m “seu comentário” </a:t>
            </a:r>
            <a:r>
              <a:rPr lang="pt-BR" sz="1800" dirty="0"/>
              <a:t>(usado </a:t>
            </a:r>
            <a:r>
              <a:rPr lang="pt-BR" sz="1800" dirty="0">
                <a:solidFill>
                  <a:schemeClr val="accent5"/>
                </a:solidFill>
              </a:rPr>
              <a:t>toda vez para comentar sobre os arquivos do repositório local no GitHub</a:t>
            </a:r>
            <a:r>
              <a:rPr lang="pt-BR" sz="1800" dirty="0"/>
              <a:t> – garante o controle de versão). Só é permitido um </a:t>
            </a:r>
            <a:r>
              <a:rPr lang="pt-BR" sz="1800" b="1" dirty="0" err="1"/>
              <a:t>commit</a:t>
            </a:r>
            <a:r>
              <a:rPr lang="pt-BR" sz="1800" dirty="0"/>
              <a:t> por vez.</a:t>
            </a:r>
          </a:p>
          <a:p>
            <a:pPr lvl="1"/>
            <a:r>
              <a:rPr lang="pt-BR" sz="1800" b="1" dirty="0"/>
              <a:t>g</a:t>
            </a:r>
            <a:r>
              <a:rPr lang="pt-BR" sz="1800" b="1" noProof="0" dirty="0"/>
              <a:t>it </a:t>
            </a:r>
            <a:r>
              <a:rPr lang="pt-BR" sz="1800" b="1" noProof="0" dirty="0" err="1"/>
              <a:t>push</a:t>
            </a:r>
            <a:r>
              <a:rPr lang="pt-BR" sz="1800" b="1" noProof="0" dirty="0"/>
              <a:t>  </a:t>
            </a:r>
            <a:r>
              <a:rPr lang="pt-BR" sz="1800" dirty="0"/>
              <a:t>(usado </a:t>
            </a:r>
            <a:r>
              <a:rPr lang="pt-BR" sz="1800" dirty="0">
                <a:solidFill>
                  <a:schemeClr val="accent5"/>
                </a:solidFill>
              </a:rPr>
              <a:t>toda vez para enviar os arquivos e comentários para o GitHub</a:t>
            </a:r>
            <a:r>
              <a:rPr lang="pt-BR" sz="1800" dirty="0"/>
              <a:t>)</a:t>
            </a:r>
          </a:p>
          <a:p>
            <a:pPr marL="457200" lvl="1" indent="0">
              <a:buNone/>
            </a:pPr>
            <a:endParaRPr lang="pt-BR" sz="1600" dirty="0"/>
          </a:p>
          <a:p>
            <a:r>
              <a:rPr lang="pt-BR" sz="2000" b="1" dirty="0"/>
              <a:t>Uso para baixar arquivos recém adicionados no repositório GitHub</a:t>
            </a:r>
          </a:p>
          <a:p>
            <a:pPr lvl="1"/>
            <a:r>
              <a:rPr lang="pt-BR" sz="1800" b="1" dirty="0" err="1"/>
              <a:t>git</a:t>
            </a:r>
            <a:r>
              <a:rPr lang="pt-BR" sz="1800" b="1" dirty="0"/>
              <a:t> </a:t>
            </a:r>
            <a:r>
              <a:rPr lang="pt-BR" sz="1800" b="1" dirty="0" err="1"/>
              <a:t>pull</a:t>
            </a:r>
            <a:r>
              <a:rPr lang="pt-BR" sz="1800" b="1" dirty="0"/>
              <a:t> </a:t>
            </a:r>
            <a:r>
              <a:rPr lang="pt-BR" sz="1800" dirty="0"/>
              <a:t>(</a:t>
            </a:r>
            <a:r>
              <a:rPr lang="pt-BR" sz="1800" dirty="0">
                <a:solidFill>
                  <a:schemeClr val="accent5"/>
                </a:solidFill>
              </a:rPr>
              <a:t>puxar/baixar os arquivos que estão no GitHub</a:t>
            </a:r>
            <a:r>
              <a:rPr lang="pt-BR" sz="1800" dirty="0"/>
              <a:t> mas faltando no seu repositório local)</a:t>
            </a:r>
          </a:p>
          <a:p>
            <a:pPr lvl="1"/>
            <a:endParaRPr lang="pt-BR" sz="1600" dirty="0"/>
          </a:p>
          <a:p>
            <a:r>
              <a:rPr lang="pt-BR" sz="2000" b="1" noProof="0" dirty="0"/>
              <a:t>Se por alguma </a:t>
            </a:r>
            <a:r>
              <a:rPr lang="pt-BR" sz="2000" b="1" noProof="0" dirty="0" err="1"/>
              <a:t>raz</a:t>
            </a:r>
            <a:r>
              <a:rPr lang="pt-BR" sz="2000" b="1" dirty="0" err="1"/>
              <a:t>ão</a:t>
            </a:r>
            <a:r>
              <a:rPr lang="pt-BR" sz="2000" b="1" dirty="0"/>
              <a:t> houveram dois </a:t>
            </a:r>
            <a:r>
              <a:rPr lang="pt-BR" sz="2000" b="1" dirty="0" err="1"/>
              <a:t>commits</a:t>
            </a:r>
            <a:r>
              <a:rPr lang="pt-BR" sz="2000" b="1" dirty="0"/>
              <a:t>, um precisará ser cancelado.</a:t>
            </a:r>
          </a:p>
          <a:p>
            <a:pPr lvl="1"/>
            <a:r>
              <a:rPr lang="en-US" sz="1800" b="1" dirty="0"/>
              <a:t>git commit –abort </a:t>
            </a:r>
            <a:r>
              <a:rPr lang="en-US" sz="1800" dirty="0"/>
              <a:t>(</a:t>
            </a:r>
            <a:r>
              <a:rPr lang="en-US" sz="1800" dirty="0" err="1">
                <a:solidFill>
                  <a:schemeClr val="accent5"/>
                </a:solidFill>
              </a:rPr>
              <a:t>cancela</a:t>
            </a:r>
            <a:r>
              <a:rPr lang="en-US" sz="1800" dirty="0">
                <a:solidFill>
                  <a:schemeClr val="accent5"/>
                </a:solidFill>
              </a:rPr>
              <a:t> o </a:t>
            </a:r>
            <a:r>
              <a:rPr lang="en-US" sz="1800" dirty="0" err="1">
                <a:solidFill>
                  <a:schemeClr val="accent5"/>
                </a:solidFill>
              </a:rPr>
              <a:t>último</a:t>
            </a:r>
            <a:r>
              <a:rPr lang="en-US" sz="1800" dirty="0">
                <a:solidFill>
                  <a:schemeClr val="accent5"/>
                </a:solidFill>
              </a:rPr>
              <a:t> commit</a:t>
            </a:r>
            <a:r>
              <a:rPr lang="en-US" sz="1800" dirty="0"/>
              <a:t>)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72EA66-7C25-9710-76FA-9ED14695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pt-BR" noProof="0" smtClean="0"/>
              <a:t>77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73926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D096-C657-28D5-9859-D4E8D926B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E6030-FDFB-ED9B-D6E4-DFCEF8DB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0"/>
            <a:ext cx="10515600" cy="1325563"/>
          </a:xfrm>
        </p:spPr>
        <p:txBody>
          <a:bodyPr/>
          <a:lstStyle/>
          <a:p>
            <a:r>
              <a:rPr lang="pt-BR" b="1" noProof="0" dirty="0">
                <a:solidFill>
                  <a:srgbClr val="6E4F8A"/>
                </a:solidFill>
              </a:rPr>
              <a:t>FAÇAM VOCÊS MESMOS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510CC0-9153-7087-099A-D99EB419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pt-BR" noProof="0" smtClean="0"/>
              <a:t>78</a:t>
            </a:fld>
            <a:endParaRPr lang="pt-BR" noProof="0" dirty="0"/>
          </a:p>
        </p:txBody>
      </p:sp>
      <p:pic>
        <p:nvPicPr>
          <p:cNvPr id="1028" name="Picture 4" descr="Computer Break GIFs - Find &amp; Share on GIPHY">
            <a:extLst>
              <a:ext uri="{FF2B5EF4-FFF2-40B4-BE49-F238E27FC236}">
                <a16:creationId xmlns:a16="http://schemas.microsoft.com/office/drawing/2014/main" id="{DBD03596-CB7E-3721-3C44-4CC952B2B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10" y="2076681"/>
            <a:ext cx="4323580" cy="32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94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C0290-B97D-2408-74B6-6FE4C3B7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0DD3E6-436A-7F1E-09B4-755F0A81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pt-BR" noProof="0" smtClean="0"/>
              <a:t>79</a:t>
            </a:fld>
            <a:endParaRPr lang="pt-BR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27D704-FE6D-D8F2-2161-0DDE8F99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74" y="1253331"/>
            <a:ext cx="11589774" cy="4351338"/>
          </a:xfrm>
        </p:spPr>
        <p:txBody>
          <a:bodyPr>
            <a:normAutofit/>
          </a:bodyPr>
          <a:lstStyle/>
          <a:p>
            <a:r>
              <a:rPr lang="pt-BR" sz="1800" dirty="0"/>
              <a:t>Esse aqui é o repositório com os conteúdo desse curso:</a:t>
            </a:r>
          </a:p>
          <a:p>
            <a:pPr lvl="1"/>
            <a:endParaRPr lang="pt-BR" sz="1800" dirty="0"/>
          </a:p>
          <a:p>
            <a:r>
              <a:rPr lang="pt-BR" sz="1800" dirty="0"/>
              <a:t>Clonem/baixem ele no seu computador usando </a:t>
            </a:r>
          </a:p>
          <a:p>
            <a:pPr marL="0" indent="0">
              <a:buNone/>
            </a:pPr>
            <a:r>
              <a:rPr lang="pt-BR" sz="1800" dirty="0"/>
              <a:t>      o passo a passo dos slides </a:t>
            </a:r>
            <a:r>
              <a:rPr lang="pt-BR" sz="1800" b="1" dirty="0">
                <a:highlight>
                  <a:srgbClr val="FFFF00"/>
                </a:highlight>
              </a:rPr>
              <a:t>44 ao 48</a:t>
            </a:r>
            <a:endParaRPr lang="pt-BR" sz="1800" dirty="0"/>
          </a:p>
          <a:p>
            <a:endParaRPr lang="pt-BR" sz="1800" dirty="0"/>
          </a:p>
          <a:p>
            <a:r>
              <a:rPr lang="pt-BR" sz="1800" b="1" dirty="0"/>
              <a:t>Clonem ele na pasta raiz</a:t>
            </a:r>
          </a:p>
          <a:p>
            <a:pPr marL="0" indent="0">
              <a:buNone/>
            </a:pPr>
            <a:r>
              <a:rPr lang="pt-BR" sz="1800" b="1" dirty="0"/>
              <a:t>	</a:t>
            </a:r>
            <a:r>
              <a:rPr lang="pt-BR" sz="1800" dirty="0"/>
              <a:t>do seu computador: </a:t>
            </a:r>
            <a:r>
              <a:rPr lang="en-US" sz="2000" b="1" dirty="0"/>
              <a:t>C:\</a:t>
            </a:r>
          </a:p>
          <a:p>
            <a:endParaRPr 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14554-3F8E-2A86-300E-7B47C564CBC4}"/>
              </a:ext>
            </a:extLst>
          </p:cNvPr>
          <p:cNvGrpSpPr/>
          <p:nvPr/>
        </p:nvGrpSpPr>
        <p:grpSpPr>
          <a:xfrm>
            <a:off x="4800816" y="2578894"/>
            <a:ext cx="7391184" cy="4279106"/>
            <a:chOff x="4984253" y="2581442"/>
            <a:chExt cx="6520296" cy="3774908"/>
          </a:xfrm>
        </p:grpSpPr>
        <p:pic>
          <p:nvPicPr>
            <p:cNvPr id="8" name="Imagem 7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5EFF92FF-6F3C-D9F2-3945-44F3762B3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253" y="2581442"/>
              <a:ext cx="6520296" cy="37749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6A53D23-34DC-1E6D-7B77-661D85E97612}"/>
                </a:ext>
              </a:extLst>
            </p:cNvPr>
            <p:cNvSpPr/>
            <p:nvPr/>
          </p:nvSpPr>
          <p:spPr>
            <a:xfrm>
              <a:off x="4984254" y="4036124"/>
              <a:ext cx="767618" cy="4327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A72A588-A6C3-A8DA-2881-883DA32DE6DF}"/>
                </a:ext>
              </a:extLst>
            </p:cNvPr>
            <p:cNvSpPr/>
            <p:nvPr/>
          </p:nvSpPr>
          <p:spPr>
            <a:xfrm>
              <a:off x="9325196" y="5337185"/>
              <a:ext cx="1658930" cy="2515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1561A20A-7FDA-323C-256F-B45F7AA06202}"/>
              </a:ext>
            </a:extLst>
          </p:cNvPr>
          <p:cNvSpPr txBox="1">
            <a:spLocks/>
          </p:cNvSpPr>
          <p:nvPr/>
        </p:nvSpPr>
        <p:spPr>
          <a:xfrm>
            <a:off x="27530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6E4F8A"/>
                </a:solidFill>
              </a:rPr>
              <a:t>FAÇAM VOCÊS MESMOS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0AB42-C811-116C-4352-03D4BEC398C9}"/>
              </a:ext>
            </a:extLst>
          </p:cNvPr>
          <p:cNvSpPr txBox="1"/>
          <p:nvPr/>
        </p:nvSpPr>
        <p:spPr>
          <a:xfrm>
            <a:off x="6003821" y="1061581"/>
            <a:ext cx="6077565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hlinkClick r:id="rId3"/>
              </a:rPr>
              <a:t>https://github.com/souzayuri/LABIC_curso_introducao_a_manejo_visualizacao_e_analise_de_dados_com_R.git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2512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D556-0639-AD5C-8372-C88DF899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48D853A-F833-0FA2-BAA5-8226454C8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502C7-0705-F14D-C22E-E2F7148F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6FB45A9-58A1-C0C0-15DF-D3637E59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8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2AE5633-1931-DF6C-C644-29E32028FB0E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FF0A9AF-2C8A-3280-653F-3435CC2A71E0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EC901D-FB47-B4B8-5321-9FF123337694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E75490B-B395-7884-9C42-B183DE9C0D0B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DA1CCF-88D1-67EB-C30F-92D0255BE98C}"/>
              </a:ext>
            </a:extLst>
          </p:cNvPr>
          <p:cNvSpPr txBox="1"/>
          <p:nvPr/>
        </p:nvSpPr>
        <p:spPr>
          <a:xfrm>
            <a:off x="10132405" y="1531179"/>
            <a:ext cx="1908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/>
              <a:t>Environment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arquivos carregados e criados ficarão amostra para acesso</a:t>
            </a:r>
            <a:endParaRPr lang="en-US" sz="1400" dirty="0"/>
          </a:p>
        </p:txBody>
      </p:sp>
      <p:sp>
        <p:nvSpPr>
          <p:cNvPr id="16" name="CaixaDeTexto 9">
            <a:extLst>
              <a:ext uri="{FF2B5EF4-FFF2-40B4-BE49-F238E27FC236}">
                <a16:creationId xmlns:a16="http://schemas.microsoft.com/office/drawing/2014/main" id="{3F384F36-6F19-D577-14C0-F0C5206D616E}"/>
              </a:ext>
            </a:extLst>
          </p:cNvPr>
          <p:cNvSpPr txBox="1"/>
          <p:nvPr/>
        </p:nvSpPr>
        <p:spPr>
          <a:xfrm>
            <a:off x="151148" y="4997625"/>
            <a:ext cx="2091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Console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resultados do script rodado será impresso/mostrado</a:t>
            </a:r>
            <a:endParaRPr lang="en-US" sz="1400" dirty="0"/>
          </a:p>
        </p:txBody>
      </p:sp>
      <p:sp>
        <p:nvSpPr>
          <p:cNvPr id="18" name="CaixaDeTexto 5">
            <a:extLst>
              <a:ext uri="{FF2B5EF4-FFF2-40B4-BE49-F238E27FC236}">
                <a16:creationId xmlns:a16="http://schemas.microsoft.com/office/drawing/2014/main" id="{D6B54840-EC83-4BA0-9F8F-68EA8918A4BB}"/>
              </a:ext>
            </a:extLst>
          </p:cNvPr>
          <p:cNvSpPr txBox="1"/>
          <p:nvPr/>
        </p:nvSpPr>
        <p:spPr>
          <a:xfrm>
            <a:off x="252555" y="1903816"/>
            <a:ext cx="173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onde vamos escrever o script</a:t>
            </a:r>
            <a:endParaRPr lang="en-US" sz="1400" dirty="0"/>
          </a:p>
        </p:txBody>
      </p:sp>
      <p:sp>
        <p:nvSpPr>
          <p:cNvPr id="19" name="CaixaDeTexto 14">
            <a:extLst>
              <a:ext uri="{FF2B5EF4-FFF2-40B4-BE49-F238E27FC236}">
                <a16:creationId xmlns:a16="http://schemas.microsoft.com/office/drawing/2014/main" id="{549EB672-F123-AA61-EF90-540F3C62C9FD}"/>
              </a:ext>
            </a:extLst>
          </p:cNvPr>
          <p:cNvSpPr txBox="1"/>
          <p:nvPr/>
        </p:nvSpPr>
        <p:spPr>
          <a:xfrm>
            <a:off x="151148" y="1212664"/>
            <a:ext cx="173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Abrir um novo script</a:t>
            </a:r>
            <a:endParaRPr lang="en-US" sz="1400" dirty="0"/>
          </a:p>
        </p:txBody>
      </p:sp>
      <p:sp>
        <p:nvSpPr>
          <p:cNvPr id="20" name="Elipse 8">
            <a:extLst>
              <a:ext uri="{FF2B5EF4-FFF2-40B4-BE49-F238E27FC236}">
                <a16:creationId xmlns:a16="http://schemas.microsoft.com/office/drawing/2014/main" id="{80587CB0-6050-B47F-7689-B3632AD7319F}"/>
              </a:ext>
            </a:extLst>
          </p:cNvPr>
          <p:cNvSpPr/>
          <p:nvPr/>
        </p:nvSpPr>
        <p:spPr>
          <a:xfrm>
            <a:off x="1748889" y="96781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Elipse 8">
            <a:extLst>
              <a:ext uri="{FF2B5EF4-FFF2-40B4-BE49-F238E27FC236}">
                <a16:creationId xmlns:a16="http://schemas.microsoft.com/office/drawing/2014/main" id="{F589AC6E-760B-7099-EC48-58C62B510416}"/>
              </a:ext>
            </a:extLst>
          </p:cNvPr>
          <p:cNvSpPr/>
          <p:nvPr/>
        </p:nvSpPr>
        <p:spPr>
          <a:xfrm>
            <a:off x="1757469" y="167565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Elipse 8">
            <a:extLst>
              <a:ext uri="{FF2B5EF4-FFF2-40B4-BE49-F238E27FC236}">
                <a16:creationId xmlns:a16="http://schemas.microsoft.com/office/drawing/2014/main" id="{5FE8C8D8-AA25-EB7C-DEF2-E32CA27C8767}"/>
              </a:ext>
            </a:extLst>
          </p:cNvPr>
          <p:cNvSpPr/>
          <p:nvPr/>
        </p:nvSpPr>
        <p:spPr>
          <a:xfrm>
            <a:off x="1759880" y="452933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Elipse 8">
            <a:extLst>
              <a:ext uri="{FF2B5EF4-FFF2-40B4-BE49-F238E27FC236}">
                <a16:creationId xmlns:a16="http://schemas.microsoft.com/office/drawing/2014/main" id="{0491FAA7-773C-1EF4-1A51-EE3FD0EE7D19}"/>
              </a:ext>
            </a:extLst>
          </p:cNvPr>
          <p:cNvSpPr/>
          <p:nvPr/>
        </p:nvSpPr>
        <p:spPr>
          <a:xfrm>
            <a:off x="10182820" y="135820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740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543B-113B-E313-4CA1-53F8008F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54985C2-ECBC-208F-B8B8-80AA8182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93AF6B-1BF2-AF64-429D-87B5BCE4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8B5769A1-9D8B-D296-3F20-88E04852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9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D01498-F236-B04B-0316-D2BDF7F47BF2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3892ED-D463-538F-3893-492A02669438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09F1C1-5DD9-4C9C-24B8-F3D54AEEBF14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CDE1FF-77E9-6E82-38F1-86EF3938EB6C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03A17A-5E59-4BA7-4DC9-8BC43FF2973E}"/>
              </a:ext>
            </a:extLst>
          </p:cNvPr>
          <p:cNvSpPr txBox="1"/>
          <p:nvPr/>
        </p:nvSpPr>
        <p:spPr>
          <a:xfrm>
            <a:off x="10182819" y="4528539"/>
            <a:ext cx="1908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Ambiente que permite navegar pelo computador, acessar pastas, visualizar gráficos e procurar por pacotes/funções</a:t>
            </a:r>
            <a:endParaRPr lang="en-US" sz="14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D7C9B00-99E5-258A-56AF-FAF2C6B9734C}"/>
              </a:ext>
            </a:extLst>
          </p:cNvPr>
          <p:cNvSpPr/>
          <p:nvPr/>
        </p:nvSpPr>
        <p:spPr>
          <a:xfrm>
            <a:off x="6511847" y="4279400"/>
            <a:ext cx="3620557" cy="2569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ixaDeTexto 11">
            <a:extLst>
              <a:ext uri="{FF2B5EF4-FFF2-40B4-BE49-F238E27FC236}">
                <a16:creationId xmlns:a16="http://schemas.microsoft.com/office/drawing/2014/main" id="{76FE1B55-B845-300B-7C47-6431BD064025}"/>
              </a:ext>
            </a:extLst>
          </p:cNvPr>
          <p:cNvSpPr txBox="1"/>
          <p:nvPr/>
        </p:nvSpPr>
        <p:spPr>
          <a:xfrm>
            <a:off x="10132405" y="1531179"/>
            <a:ext cx="1908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/>
              <a:t>Environment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arquivos carregados e criados ficarão amostra para acesso</a:t>
            </a:r>
            <a:endParaRPr lang="en-US" sz="1400" dirty="0"/>
          </a:p>
        </p:txBody>
      </p:sp>
      <p:sp>
        <p:nvSpPr>
          <p:cNvPr id="21" name="CaixaDeTexto 9">
            <a:extLst>
              <a:ext uri="{FF2B5EF4-FFF2-40B4-BE49-F238E27FC236}">
                <a16:creationId xmlns:a16="http://schemas.microsoft.com/office/drawing/2014/main" id="{657A6897-6149-2A14-024B-20622CDA8A69}"/>
              </a:ext>
            </a:extLst>
          </p:cNvPr>
          <p:cNvSpPr txBox="1"/>
          <p:nvPr/>
        </p:nvSpPr>
        <p:spPr>
          <a:xfrm>
            <a:off x="151148" y="4997625"/>
            <a:ext cx="2091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Console</a:t>
            </a:r>
            <a:r>
              <a:rPr lang="pt-BR" sz="1400" dirty="0"/>
              <a:t>:</a:t>
            </a:r>
          </a:p>
          <a:p>
            <a:pPr algn="ctr"/>
            <a:r>
              <a:rPr lang="pt-BR" sz="1400" dirty="0"/>
              <a:t>Ambiente onde os resultados do script rodado será impresso/mostrado</a:t>
            </a:r>
            <a:endParaRPr lang="en-US" sz="1400" dirty="0"/>
          </a:p>
        </p:txBody>
      </p:sp>
      <p:sp>
        <p:nvSpPr>
          <p:cNvPr id="22" name="CaixaDeTexto 5">
            <a:extLst>
              <a:ext uri="{FF2B5EF4-FFF2-40B4-BE49-F238E27FC236}">
                <a16:creationId xmlns:a16="http://schemas.microsoft.com/office/drawing/2014/main" id="{BCB1F62D-0120-24C2-7DAB-2176E409EA31}"/>
              </a:ext>
            </a:extLst>
          </p:cNvPr>
          <p:cNvSpPr txBox="1"/>
          <p:nvPr/>
        </p:nvSpPr>
        <p:spPr>
          <a:xfrm>
            <a:off x="252555" y="1903816"/>
            <a:ext cx="173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onde vamos escrever o script</a:t>
            </a:r>
            <a:endParaRPr lang="en-US" sz="1400" dirty="0"/>
          </a:p>
        </p:txBody>
      </p:sp>
      <p:sp>
        <p:nvSpPr>
          <p:cNvPr id="23" name="CaixaDeTexto 14">
            <a:extLst>
              <a:ext uri="{FF2B5EF4-FFF2-40B4-BE49-F238E27FC236}">
                <a16:creationId xmlns:a16="http://schemas.microsoft.com/office/drawing/2014/main" id="{64F600C0-781A-DACE-57D3-629F583F527D}"/>
              </a:ext>
            </a:extLst>
          </p:cNvPr>
          <p:cNvSpPr txBox="1"/>
          <p:nvPr/>
        </p:nvSpPr>
        <p:spPr>
          <a:xfrm>
            <a:off x="151148" y="1212664"/>
            <a:ext cx="173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Abrir um novo script</a:t>
            </a:r>
            <a:endParaRPr lang="en-US" sz="1400" dirty="0"/>
          </a:p>
        </p:txBody>
      </p:sp>
      <p:sp>
        <p:nvSpPr>
          <p:cNvPr id="24" name="Elipse 8">
            <a:extLst>
              <a:ext uri="{FF2B5EF4-FFF2-40B4-BE49-F238E27FC236}">
                <a16:creationId xmlns:a16="http://schemas.microsoft.com/office/drawing/2014/main" id="{B16693CA-FD19-E35B-A302-8E2264F185AE}"/>
              </a:ext>
            </a:extLst>
          </p:cNvPr>
          <p:cNvSpPr/>
          <p:nvPr/>
        </p:nvSpPr>
        <p:spPr>
          <a:xfrm>
            <a:off x="1748889" y="96781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Elipse 8">
            <a:extLst>
              <a:ext uri="{FF2B5EF4-FFF2-40B4-BE49-F238E27FC236}">
                <a16:creationId xmlns:a16="http://schemas.microsoft.com/office/drawing/2014/main" id="{0D906122-1F55-884B-13BB-CD1ABFC606DB}"/>
              </a:ext>
            </a:extLst>
          </p:cNvPr>
          <p:cNvSpPr/>
          <p:nvPr/>
        </p:nvSpPr>
        <p:spPr>
          <a:xfrm>
            <a:off x="1757469" y="1675659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Elipse 8">
            <a:extLst>
              <a:ext uri="{FF2B5EF4-FFF2-40B4-BE49-F238E27FC236}">
                <a16:creationId xmlns:a16="http://schemas.microsoft.com/office/drawing/2014/main" id="{E9DB1E82-2538-876C-929E-CC55904854FD}"/>
              </a:ext>
            </a:extLst>
          </p:cNvPr>
          <p:cNvSpPr/>
          <p:nvPr/>
        </p:nvSpPr>
        <p:spPr>
          <a:xfrm>
            <a:off x="1759880" y="4529332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Elipse 8">
            <a:extLst>
              <a:ext uri="{FF2B5EF4-FFF2-40B4-BE49-F238E27FC236}">
                <a16:creationId xmlns:a16="http://schemas.microsoft.com/office/drawing/2014/main" id="{ACFD5C66-6932-CDBF-3D47-984DCA4A9E70}"/>
              </a:ext>
            </a:extLst>
          </p:cNvPr>
          <p:cNvSpPr/>
          <p:nvPr/>
        </p:nvSpPr>
        <p:spPr>
          <a:xfrm>
            <a:off x="10182820" y="1358208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Elipse 8">
            <a:extLst>
              <a:ext uri="{FF2B5EF4-FFF2-40B4-BE49-F238E27FC236}">
                <a16:creationId xmlns:a16="http://schemas.microsoft.com/office/drawing/2014/main" id="{0434860F-AD7C-307B-F1A5-3F0326C1EC70}"/>
              </a:ext>
            </a:extLst>
          </p:cNvPr>
          <p:cNvSpPr/>
          <p:nvPr/>
        </p:nvSpPr>
        <p:spPr>
          <a:xfrm>
            <a:off x="10182819" y="4204074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5767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2654</Words>
  <Application>Microsoft Office PowerPoint</Application>
  <PresentationFormat>Widescreen</PresentationFormat>
  <Paragraphs>514</Paragraphs>
  <Slides>79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4" baseType="lpstr">
      <vt:lpstr>Aptos</vt:lpstr>
      <vt:lpstr>Aptos Display</vt:lpstr>
      <vt:lpstr>Arial</vt:lpstr>
      <vt:lpstr>Courier New</vt:lpstr>
      <vt:lpstr>Tema do Office</vt:lpstr>
      <vt:lpstr>Configurando o ambiente R e GitHub</vt:lpstr>
      <vt:lpstr>Apresentação do PowerPoint</vt:lpstr>
      <vt:lpstr>Baixando R</vt:lpstr>
      <vt:lpstr>Baixando R e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Configurando o RStudio</vt:lpstr>
      <vt:lpstr>Configurando o RStudio</vt:lpstr>
      <vt:lpstr>Instalando Git</vt:lpstr>
      <vt:lpstr>Instalando Git</vt:lpstr>
      <vt:lpstr>Instalando Git</vt:lpstr>
      <vt:lpstr>Instalando Git</vt:lpstr>
      <vt:lpstr>Instalando Git</vt:lpstr>
      <vt:lpstr>Instalando Git</vt:lpstr>
      <vt:lpstr>Criando uma conta no GitHub</vt:lpstr>
      <vt:lpstr>Criando uma conta no GitHub</vt:lpstr>
      <vt:lpstr>Criando uma conta no GitHub</vt:lpstr>
      <vt:lpstr>Configurando sua conta no Git</vt:lpstr>
      <vt:lpstr>Apresentação do PowerPoint</vt:lpstr>
      <vt:lpstr>Apresentação do PowerPoint</vt:lpstr>
      <vt:lpstr>Baixando um repositório do GitHub no RStudio</vt:lpstr>
      <vt:lpstr>Baixando um repositório do GitHub no RStudio</vt:lpstr>
      <vt:lpstr>Apresentação do PowerPoint</vt:lpstr>
      <vt:lpstr>Apresentação do PowerPoint</vt:lpstr>
      <vt:lpstr>Apresentação do PowerPoint</vt:lpstr>
      <vt:lpstr>Apresentação do PowerPoint</vt:lpstr>
      <vt:lpstr>Clonando um repositório do GitHub no RStudio</vt:lpstr>
      <vt:lpstr>Apresentação do PowerPoint</vt:lpstr>
      <vt:lpstr>Parabéns, vocês acabam de clonar o seu primeiro repositório do GitHub no RStudio</vt:lpstr>
      <vt:lpstr>Mas e se eu quiser clonar um repostório direto pelo GitHub?</vt:lpstr>
      <vt:lpstr>Mas e se eu quiser clonar um repostório direto pelo GitHub?</vt:lpstr>
      <vt:lpstr>Mas e se eu quiser clonar um repostório direto pelo GitHub?</vt:lpstr>
      <vt:lpstr>Apresentação do PowerPoint</vt:lpstr>
      <vt:lpstr>Apresentação do PowerPoint</vt:lpstr>
      <vt:lpstr>Apresentação do PowerPoint</vt:lpstr>
      <vt:lpstr>Parabéns, vocês acabam de criar o seu primeiro repositório do GitHub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Parabéns, vocês acabam de enviar seus primeiros arquivos locais para a nuvem do GitHub</vt:lpstr>
      <vt:lpstr>Dicionário de comandos do Git</vt:lpstr>
      <vt:lpstr>FAÇAM VOCÊS MESMOS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Lautenschlager Rodrigues, Lais</dc:creator>
  <cp:lastModifiedBy>Lautenschlager Rodrigues, Lais</cp:lastModifiedBy>
  <cp:revision>27</cp:revision>
  <dcterms:created xsi:type="dcterms:W3CDTF">2025-12-24T15:52:49Z</dcterms:created>
  <dcterms:modified xsi:type="dcterms:W3CDTF">2025-12-26T14:15:29Z</dcterms:modified>
</cp:coreProperties>
</file>